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90DF-73F7-4E38-8E7D-857A500C3B93}" type="datetimeFigureOut">
              <a:rPr lang="en-GB" smtClean="0"/>
              <a:t>23/03/2013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C8CD-A2F0-488B-9D7A-77F48DAB8A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0170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90DF-73F7-4E38-8E7D-857A500C3B93}" type="datetimeFigureOut">
              <a:rPr lang="en-GB" smtClean="0"/>
              <a:t>23/03/2013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C8CD-A2F0-488B-9D7A-77F48DAB8A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6243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90DF-73F7-4E38-8E7D-857A500C3B93}" type="datetimeFigureOut">
              <a:rPr lang="en-GB" smtClean="0"/>
              <a:t>23/03/2013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C8CD-A2F0-488B-9D7A-77F48DAB8A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757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90DF-73F7-4E38-8E7D-857A500C3B93}" type="datetimeFigureOut">
              <a:rPr lang="en-GB" smtClean="0"/>
              <a:t>23/03/2013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C8CD-A2F0-488B-9D7A-77F48DAB8A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504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90DF-73F7-4E38-8E7D-857A500C3B93}" type="datetimeFigureOut">
              <a:rPr lang="en-GB" smtClean="0"/>
              <a:t>23/03/2013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C8CD-A2F0-488B-9D7A-77F48DAB8A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602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90DF-73F7-4E38-8E7D-857A500C3B93}" type="datetimeFigureOut">
              <a:rPr lang="en-GB" smtClean="0"/>
              <a:t>23/03/2013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C8CD-A2F0-488B-9D7A-77F48DAB8A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4066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90DF-73F7-4E38-8E7D-857A500C3B93}" type="datetimeFigureOut">
              <a:rPr lang="en-GB" smtClean="0"/>
              <a:t>23/03/2013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C8CD-A2F0-488B-9D7A-77F48DAB8A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3901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90DF-73F7-4E38-8E7D-857A500C3B93}" type="datetimeFigureOut">
              <a:rPr lang="en-GB" smtClean="0"/>
              <a:t>23/03/2013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C8CD-A2F0-488B-9D7A-77F48DAB8A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7591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90DF-73F7-4E38-8E7D-857A500C3B93}" type="datetimeFigureOut">
              <a:rPr lang="en-GB" smtClean="0"/>
              <a:t>23/03/2013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C8CD-A2F0-488B-9D7A-77F48DAB8A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9175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90DF-73F7-4E38-8E7D-857A500C3B93}" type="datetimeFigureOut">
              <a:rPr lang="en-GB" smtClean="0"/>
              <a:t>23/03/2013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C8CD-A2F0-488B-9D7A-77F48DAB8A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8590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90DF-73F7-4E38-8E7D-857A500C3B93}" type="datetimeFigureOut">
              <a:rPr lang="en-GB" smtClean="0"/>
              <a:t>23/03/2013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C8CD-A2F0-488B-9D7A-77F48DAB8A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4345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490DF-73F7-4E38-8E7D-857A500C3B93}" type="datetimeFigureOut">
              <a:rPr lang="en-GB" smtClean="0"/>
              <a:t>23/03/2013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5C8CD-A2F0-488B-9D7A-77F48DAB8A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9890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5.png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7.png"/><Relationship Id="rId4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png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.png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9.png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1.png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3.png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28801"/>
            <a:ext cx="7918648" cy="3528392"/>
          </a:xfrm>
        </p:spPr>
        <p:txBody>
          <a:bodyPr>
            <a:noAutofit/>
          </a:bodyPr>
          <a:lstStyle/>
          <a:p>
            <a:r>
              <a:rPr lang="en-GB" sz="5400" dirty="0" smtClean="0">
                <a:latin typeface="Old English Text MT" pitchFamily="66" charset="0"/>
              </a:rPr>
              <a:t>King Arthur </a:t>
            </a:r>
            <a:r>
              <a:rPr lang="en-GB" sz="5400" dirty="0" smtClean="0">
                <a:latin typeface="Old English Text MT" pitchFamily="66" charset="0"/>
              </a:rPr>
              <a:t/>
            </a:r>
            <a:br>
              <a:rPr lang="en-GB" sz="5400" dirty="0" smtClean="0">
                <a:latin typeface="Old English Text MT" pitchFamily="66" charset="0"/>
              </a:rPr>
            </a:br>
            <a:r>
              <a:rPr lang="en-GB" sz="5400" dirty="0" smtClean="0">
                <a:latin typeface="Old English Text MT" pitchFamily="66" charset="0"/>
              </a:rPr>
              <a:t>and</a:t>
            </a:r>
            <a:br>
              <a:rPr lang="en-GB" sz="5400" dirty="0" smtClean="0">
                <a:latin typeface="Old English Text MT" pitchFamily="66" charset="0"/>
              </a:rPr>
            </a:br>
            <a:r>
              <a:rPr lang="en-GB" sz="5400" dirty="0" smtClean="0">
                <a:latin typeface="Old English Text MT" pitchFamily="66" charset="0"/>
              </a:rPr>
              <a:t> </a:t>
            </a:r>
            <a:r>
              <a:rPr lang="en-GB" sz="5400" dirty="0" smtClean="0">
                <a:latin typeface="Old English Text MT" pitchFamily="66" charset="0"/>
              </a:rPr>
              <a:t>His </a:t>
            </a:r>
            <a:r>
              <a:rPr lang="en-GB" sz="5400" dirty="0" err="1" smtClean="0">
                <a:latin typeface="Old English Text MT" pitchFamily="66" charset="0"/>
              </a:rPr>
              <a:t>Dawgs</a:t>
            </a:r>
            <a:r>
              <a:rPr lang="en-GB" sz="5400" dirty="0" smtClean="0">
                <a:latin typeface="Old English Text MT" pitchFamily="66" charset="0"/>
              </a:rPr>
              <a:t> </a:t>
            </a:r>
            <a:r>
              <a:rPr lang="en-GB" sz="5400" dirty="0" smtClean="0">
                <a:latin typeface="Old English Text MT" pitchFamily="66" charset="0"/>
              </a:rPr>
              <a:t/>
            </a:r>
            <a:br>
              <a:rPr lang="en-GB" sz="5400" dirty="0" smtClean="0">
                <a:latin typeface="Old English Text MT" pitchFamily="66" charset="0"/>
              </a:rPr>
            </a:br>
            <a:r>
              <a:rPr lang="en-GB" sz="5400" dirty="0" smtClean="0">
                <a:latin typeface="Old English Text MT" pitchFamily="66" charset="0"/>
              </a:rPr>
              <a:t>3D</a:t>
            </a:r>
            <a:endParaRPr lang="en-GB" sz="5400" dirty="0">
              <a:latin typeface="Old English Text MT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45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1328465"/>
              </p:ext>
            </p:extLst>
          </p:nvPr>
        </p:nvGraphicFramePr>
        <p:xfrm>
          <a:off x="2267744" y="620688"/>
          <a:ext cx="4486275" cy="351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Worksheet" r:id="rId3" imgW="4486147" imgH="3514805" progId="Excel.Sheet.12">
                  <p:embed/>
                </p:oleObj>
              </mc:Choice>
              <mc:Fallback>
                <p:oleObj name="Worksheet" r:id="rId3" imgW="4486147" imgH="351480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67744" y="620688"/>
                        <a:ext cx="4486275" cy="3514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995936" y="4509120"/>
                <a:ext cx="1156470" cy="3815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effectLst/>
                              <a:latin typeface="Cambria Math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1,1,1</m:t>
                          </m:r>
                        </m:sub>
                      </m:sSub>
                      <m:r>
                        <a:rPr lang="en-GB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=1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5936" y="4509120"/>
                <a:ext cx="1156470" cy="38151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0345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4702863"/>
              </p:ext>
            </p:extLst>
          </p:nvPr>
        </p:nvGraphicFramePr>
        <p:xfrm>
          <a:off x="2267744" y="620688"/>
          <a:ext cx="4486275" cy="351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Worksheet" r:id="rId3" imgW="4486147" imgH="3514805" progId="Excel.Sheet.12">
                  <p:embed/>
                </p:oleObj>
              </mc:Choice>
              <mc:Fallback>
                <p:oleObj name="Worksheet" r:id="rId3" imgW="4486147" imgH="351480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67744" y="620688"/>
                        <a:ext cx="4486275" cy="3514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988698" y="4509120"/>
                <a:ext cx="1166601" cy="3815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en-GB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en-GB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2,2,2</m:t>
                        </m:r>
                      </m:sub>
                    </m:sSub>
                    <m:r>
                      <a:rPr lang="en-GB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=0</m:t>
                    </m:r>
                  </m:oMath>
                </a14:m>
                <a:r>
                  <a:rPr lang="en-GB" dirty="0">
                    <a:effectLst/>
                    <a:latin typeface="Times New Roman"/>
                    <a:ea typeface="Times New Roman"/>
                  </a:rPr>
                  <a:t> </a:t>
                </a:r>
                <a:endParaRPr lang="en-GB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8698" y="4509120"/>
                <a:ext cx="1166601" cy="38151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464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0351" y="1196752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effectLst/>
                <a:latin typeface="+mj-lt"/>
                <a:ea typeface="Calibri"/>
              </a:rPr>
              <a:t>The Puzzle</a:t>
            </a:r>
          </a:p>
          <a:p>
            <a:endParaRPr lang="en-US" sz="2400" dirty="0">
              <a:latin typeface="+mj-lt"/>
              <a:ea typeface="Calibri"/>
            </a:endParaRPr>
          </a:p>
          <a:p>
            <a:r>
              <a:rPr lang="en-US" sz="2400" dirty="0" smtClean="0">
                <a:effectLst/>
                <a:latin typeface="+mj-lt"/>
                <a:ea typeface="Calibri"/>
              </a:rPr>
              <a:t>12 male dogs</a:t>
            </a:r>
          </a:p>
          <a:p>
            <a:r>
              <a:rPr lang="en-US" sz="2400" dirty="0" smtClean="0">
                <a:latin typeface="+mj-lt"/>
                <a:ea typeface="Calibri"/>
              </a:rPr>
              <a:t>14</a:t>
            </a:r>
            <a:r>
              <a:rPr lang="en-US" sz="2400" dirty="0" smtClean="0">
                <a:effectLst/>
                <a:latin typeface="+mj-lt"/>
                <a:ea typeface="Calibri"/>
              </a:rPr>
              <a:t> shaggy dogs</a:t>
            </a:r>
          </a:p>
          <a:p>
            <a:r>
              <a:rPr lang="en-US" sz="2400" dirty="0" smtClean="0">
                <a:latin typeface="+mj-lt"/>
                <a:ea typeface="Calibri"/>
              </a:rPr>
              <a:t>13 </a:t>
            </a:r>
            <a:r>
              <a:rPr lang="en-US" sz="2400" dirty="0" smtClean="0">
                <a:effectLst/>
                <a:latin typeface="+mj-lt"/>
                <a:ea typeface="Calibri"/>
              </a:rPr>
              <a:t>large dogs</a:t>
            </a:r>
          </a:p>
          <a:p>
            <a:r>
              <a:rPr lang="en-US" sz="2400" dirty="0" smtClean="0">
                <a:latin typeface="+mj-lt"/>
                <a:ea typeface="Calibri"/>
              </a:rPr>
              <a:t>4</a:t>
            </a:r>
            <a:r>
              <a:rPr lang="en-US" sz="2400" dirty="0" smtClean="0">
                <a:effectLst/>
                <a:latin typeface="+mj-lt"/>
                <a:ea typeface="Calibri"/>
              </a:rPr>
              <a:t> large, shaggy dogs</a:t>
            </a:r>
          </a:p>
          <a:p>
            <a:r>
              <a:rPr lang="en-US" sz="2400" dirty="0" smtClean="0">
                <a:latin typeface="+mj-lt"/>
                <a:ea typeface="Calibri"/>
              </a:rPr>
              <a:t>3</a:t>
            </a:r>
            <a:r>
              <a:rPr lang="en-US" sz="2400" dirty="0" smtClean="0">
                <a:effectLst/>
                <a:latin typeface="+mj-lt"/>
                <a:ea typeface="Calibri"/>
              </a:rPr>
              <a:t> large, male dogs</a:t>
            </a:r>
          </a:p>
          <a:p>
            <a:r>
              <a:rPr lang="en-US" sz="2400" dirty="0" smtClean="0">
                <a:effectLst/>
                <a:latin typeface="+mj-lt"/>
                <a:ea typeface="Calibri"/>
              </a:rPr>
              <a:t>5 shaggy, male dogs</a:t>
            </a:r>
          </a:p>
          <a:p>
            <a:r>
              <a:rPr lang="en-US" sz="2400" dirty="0" smtClean="0">
                <a:effectLst/>
                <a:latin typeface="+mj-lt"/>
                <a:ea typeface="Calibri"/>
              </a:rPr>
              <a:t>1 large, shaggy, male dog</a:t>
            </a:r>
          </a:p>
          <a:p>
            <a:r>
              <a:rPr lang="en-US" sz="2400" dirty="0" smtClean="0">
                <a:effectLst/>
                <a:latin typeface="+mj-lt"/>
                <a:ea typeface="Calibri"/>
              </a:rPr>
              <a:t>0 small non-shaggy female dogs</a:t>
            </a:r>
          </a:p>
          <a:p>
            <a:endParaRPr lang="en-GB" sz="2400" dirty="0" smtClean="0">
              <a:latin typeface="+mj-lt"/>
            </a:endParaRPr>
          </a:p>
          <a:p>
            <a:r>
              <a:rPr lang="en-GB" sz="2400" dirty="0" smtClean="0">
                <a:latin typeface="+mj-lt"/>
              </a:rPr>
              <a:t>How many dogs?</a:t>
            </a:r>
            <a:endParaRPr lang="en-GB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4762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9641262"/>
              </p:ext>
            </p:extLst>
          </p:nvPr>
        </p:nvGraphicFramePr>
        <p:xfrm>
          <a:off x="2328863" y="1890713"/>
          <a:ext cx="4486275" cy="307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Worksheet" r:id="rId3" imgW="4486147" imgH="3076703" progId="Excel.Sheet.12">
                  <p:embed/>
                </p:oleObj>
              </mc:Choice>
              <mc:Fallback>
                <p:oleObj name="Worksheet" r:id="rId3" imgW="4486147" imgH="307670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28863" y="1890713"/>
                        <a:ext cx="4486275" cy="307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211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7002700"/>
              </p:ext>
            </p:extLst>
          </p:nvPr>
        </p:nvGraphicFramePr>
        <p:xfrm>
          <a:off x="2302234" y="656206"/>
          <a:ext cx="4486275" cy="351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Worksheet" r:id="rId3" imgW="4486147" imgH="3514805" progId="Excel.Sheet.12">
                  <p:embed/>
                </p:oleObj>
              </mc:Choice>
              <mc:Fallback>
                <p:oleObj name="Worksheet" r:id="rId3" imgW="4486147" imgH="351480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02234" y="656206"/>
                        <a:ext cx="4486275" cy="3514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302234" y="4149080"/>
                <a:ext cx="4572000" cy="161300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1,1,1</m:t>
                          </m:r>
                        </m:sub>
                      </m:sSub>
                      <m:r>
                        <a:rPr lang="en-GB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+</m:t>
                      </m:r>
                      <m:sSub>
                        <m:sSubPr>
                          <m:ctrlP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1,1,2</m:t>
                          </m:r>
                        </m:sub>
                      </m:sSub>
                      <m:r>
                        <a:rPr lang="en-GB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+</m:t>
                      </m:r>
                      <m:sSub>
                        <m:sSubPr>
                          <m:ctrlP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1,2,1</m:t>
                          </m:r>
                        </m:sub>
                      </m:sSub>
                      <m:r>
                        <a:rPr lang="en-GB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+</m:t>
                      </m:r>
                      <m:sSub>
                        <m:sSubPr>
                          <m:ctrlP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1,2,2</m:t>
                          </m:r>
                        </m:sub>
                      </m:sSub>
                      <m:r>
                        <a:rPr lang="en-GB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=12</m:t>
                      </m:r>
                    </m:oMath>
                  </m:oMathPara>
                </a14:m>
                <a:endParaRPr lang="en-GB" dirty="0"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naryPr>
                        <m:sub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𝑗</m:t>
                          </m:r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=1</m:t>
                          </m:r>
                        </m:sub>
                        <m:sup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sup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en-GB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naryPr>
                            <m:sub>
                              <m:r>
                                <a:rPr lang="en-GB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𝑘</m:t>
                              </m:r>
                              <m:r>
                                <a:rPr lang="en-GB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GB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2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GB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GB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1,</m:t>
                                  </m:r>
                                  <m:r>
                                    <a:rPr lang="en-GB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𝑗</m:t>
                                  </m:r>
                                  <m:r>
                                    <a:rPr lang="en-GB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,</m:t>
                                  </m:r>
                                  <m:r>
                                    <a:rPr lang="en-GB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𝑘</m:t>
                                  </m:r>
                                </m:sub>
                              </m:sSub>
                              <m:r>
                                <a:rPr lang="en-GB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=12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en-GB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2234" y="4149080"/>
                <a:ext cx="4572000" cy="161300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8991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797848"/>
              </p:ext>
            </p:extLst>
          </p:nvPr>
        </p:nvGraphicFramePr>
        <p:xfrm>
          <a:off x="2267744" y="634355"/>
          <a:ext cx="4486275" cy="351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Worksheet" r:id="rId3" imgW="4486147" imgH="3514805" progId="Excel.Sheet.12">
                  <p:embed/>
                </p:oleObj>
              </mc:Choice>
              <mc:Fallback>
                <p:oleObj name="Worksheet" r:id="rId3" imgW="4486147" imgH="351480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67744" y="634355"/>
                        <a:ext cx="4486275" cy="3514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280173" y="4217518"/>
                <a:ext cx="4572000" cy="157703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1,1,1</m:t>
                          </m:r>
                        </m:sub>
                      </m:sSub>
                      <m:r>
                        <a:rPr lang="en-GB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+</m:t>
                      </m:r>
                      <m:sSub>
                        <m:sSubPr>
                          <m:ctrlP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1,1,2</m:t>
                          </m:r>
                        </m:sub>
                      </m:sSub>
                      <m:r>
                        <a:rPr lang="en-GB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+</m:t>
                      </m:r>
                      <m:sSub>
                        <m:sSubPr>
                          <m:ctrlP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2,1,1</m:t>
                          </m:r>
                        </m:sub>
                      </m:sSub>
                      <m:r>
                        <a:rPr lang="en-GB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+</m:t>
                      </m:r>
                      <m:sSub>
                        <m:sSubPr>
                          <m:ctrlP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2,1,2</m:t>
                          </m:r>
                        </m:sub>
                      </m:sSub>
                      <m:r>
                        <a:rPr lang="en-GB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=14</m:t>
                      </m:r>
                    </m:oMath>
                  </m:oMathPara>
                </a14:m>
                <a:endParaRPr lang="en-GB" dirty="0"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naryPr>
                        <m:sub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𝑖</m:t>
                          </m:r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=1</m:t>
                          </m:r>
                        </m:sub>
                        <m:sup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sup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en-GB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naryPr>
                            <m:sub>
                              <m:r>
                                <a:rPr lang="en-GB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𝑘</m:t>
                              </m:r>
                              <m:r>
                                <a:rPr lang="en-GB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GB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2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GB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GB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𝑖</m:t>
                                  </m:r>
                                  <m:r>
                                    <a:rPr lang="en-GB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,1,</m:t>
                                  </m:r>
                                  <m:r>
                                    <a:rPr lang="en-GB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𝑘</m:t>
                                  </m:r>
                                </m:sub>
                              </m:sSub>
                              <m:r>
                                <a:rPr lang="en-GB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=14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en-GB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0173" y="4217518"/>
                <a:ext cx="4572000" cy="157703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0476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1849179"/>
              </p:ext>
            </p:extLst>
          </p:nvPr>
        </p:nvGraphicFramePr>
        <p:xfrm>
          <a:off x="2267744" y="620688"/>
          <a:ext cx="4486275" cy="351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Worksheet" r:id="rId3" imgW="4486147" imgH="3514805" progId="Excel.Sheet.12">
                  <p:embed/>
                </p:oleObj>
              </mc:Choice>
              <mc:Fallback>
                <p:oleObj name="Worksheet" r:id="rId3" imgW="4486147" imgH="351480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67744" y="620688"/>
                        <a:ext cx="4486275" cy="3514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286000" y="4235503"/>
                <a:ext cx="4572000" cy="161300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1,1,1</m:t>
                          </m:r>
                        </m:sub>
                      </m:sSub>
                      <m:r>
                        <a:rPr lang="en-GB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+</m:t>
                      </m:r>
                      <m:sSub>
                        <m:sSubPr>
                          <m:ctrlP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1,2,1</m:t>
                          </m:r>
                        </m:sub>
                      </m:sSub>
                      <m:r>
                        <a:rPr lang="en-GB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+</m:t>
                      </m:r>
                      <m:sSub>
                        <m:sSubPr>
                          <m:ctrlP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2,1,1</m:t>
                          </m:r>
                        </m:sub>
                      </m:sSub>
                      <m:r>
                        <a:rPr lang="en-GB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+</m:t>
                      </m:r>
                      <m:sSub>
                        <m:sSubPr>
                          <m:ctrlP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2,2,1</m:t>
                          </m:r>
                        </m:sub>
                      </m:sSub>
                      <m:r>
                        <a:rPr lang="en-GB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=13</m:t>
                      </m:r>
                    </m:oMath>
                  </m:oMathPara>
                </a14:m>
                <a:endParaRPr lang="en-GB" dirty="0"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naryPr>
                        <m:sub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𝑖</m:t>
                          </m:r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=1</m:t>
                          </m:r>
                        </m:sub>
                        <m:sup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sup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en-GB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naryPr>
                            <m:sub>
                              <m:r>
                                <a:rPr lang="en-GB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𝑗</m:t>
                              </m:r>
                              <m:r>
                                <a:rPr lang="en-GB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GB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2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GB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GB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𝑖</m:t>
                                  </m:r>
                                  <m:r>
                                    <a:rPr lang="en-GB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,</m:t>
                                  </m:r>
                                  <m:r>
                                    <a:rPr lang="en-GB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𝑗</m:t>
                                  </m:r>
                                  <m:r>
                                    <a:rPr lang="en-GB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,1</m:t>
                                  </m:r>
                                </m:sub>
                              </m:sSub>
                              <m:r>
                                <a:rPr lang="en-GB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=13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en-GB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4235503"/>
                <a:ext cx="4572000" cy="161300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4237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9583394"/>
              </p:ext>
            </p:extLst>
          </p:nvPr>
        </p:nvGraphicFramePr>
        <p:xfrm>
          <a:off x="2267744" y="620688"/>
          <a:ext cx="4486275" cy="351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Worksheet" r:id="rId3" imgW="4486147" imgH="3514805" progId="Excel.Sheet.12">
                  <p:embed/>
                </p:oleObj>
              </mc:Choice>
              <mc:Fallback>
                <p:oleObj name="Worksheet" r:id="rId3" imgW="4486147" imgH="351480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67744" y="620688"/>
                        <a:ext cx="4486275" cy="3514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263761" y="4153398"/>
                <a:ext cx="4572000" cy="144879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1,1,1</m:t>
                          </m:r>
                        </m:sub>
                      </m:sSub>
                      <m:r>
                        <a:rPr lang="en-GB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+</m:t>
                      </m:r>
                      <m:sSub>
                        <m:sSubPr>
                          <m:ctrlP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2,1,1</m:t>
                          </m:r>
                        </m:sub>
                      </m:sSub>
                      <m:r>
                        <a:rPr lang="en-GB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=4</m:t>
                      </m:r>
                    </m:oMath>
                  </m:oMathPara>
                </a14:m>
                <a:endParaRPr lang="en-GB" dirty="0"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GB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naryPr>
                        <m:sub>
                          <m:r>
                            <a:rPr lang="en-GB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𝑖</m:t>
                          </m:r>
                          <m:r>
                            <a:rPr lang="en-GB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=1</m:t>
                          </m:r>
                        </m:sub>
                        <m:sup>
                          <m:r>
                            <a:rPr lang="en-GB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</m:t>
                          </m:r>
                        </m:sup>
                        <m:e>
                          <m:sSub>
                            <m:sSubPr>
                              <m:ctrlPr>
                                <a:rPr lang="en-GB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GB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𝑖</m:t>
                              </m:r>
                              <m:r>
                                <a:rPr lang="en-GB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,1,1</m:t>
                              </m:r>
                            </m:sub>
                          </m:sSub>
                          <m:r>
                            <a:rPr lang="en-GB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=4</m:t>
                          </m:r>
                        </m:e>
                      </m:nary>
                    </m:oMath>
                  </m:oMathPara>
                </a14:m>
                <a:endParaRPr lang="en-GB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3761" y="4153398"/>
                <a:ext cx="4572000" cy="144879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2295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236023"/>
              </p:ext>
            </p:extLst>
          </p:nvPr>
        </p:nvGraphicFramePr>
        <p:xfrm>
          <a:off x="2267744" y="620688"/>
          <a:ext cx="4486275" cy="351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Worksheet" r:id="rId3" imgW="4486147" imgH="3514805" progId="Excel.Sheet.12">
                  <p:embed/>
                </p:oleObj>
              </mc:Choice>
              <mc:Fallback>
                <p:oleObj name="Worksheet" r:id="rId3" imgW="4486147" imgH="351480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67744" y="620688"/>
                        <a:ext cx="4486275" cy="3514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286000" y="4184074"/>
                <a:ext cx="4572000" cy="148476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1,1,1</m:t>
                          </m:r>
                        </m:sub>
                      </m:sSub>
                      <m:r>
                        <a:rPr lang="en-GB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+</m:t>
                      </m:r>
                      <m:sSub>
                        <m:sSubPr>
                          <m:ctrlP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1,2,1</m:t>
                          </m:r>
                        </m:sub>
                      </m:sSub>
                      <m:r>
                        <a:rPr lang="en-GB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=3</m:t>
                      </m:r>
                    </m:oMath>
                  </m:oMathPara>
                </a14:m>
                <a:endParaRPr lang="en-GB" dirty="0"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GB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naryPr>
                        <m:sub>
                          <m:r>
                            <a:rPr lang="en-GB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𝑗</m:t>
                          </m:r>
                          <m:r>
                            <a:rPr lang="en-GB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=1</m:t>
                          </m:r>
                        </m:sub>
                        <m:sup>
                          <m:r>
                            <a:rPr lang="en-GB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</m:t>
                          </m:r>
                        </m:sup>
                        <m:e>
                          <m:sSub>
                            <m:sSubPr>
                              <m:ctrlPr>
                                <a:rPr lang="en-GB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GB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1,</m:t>
                              </m:r>
                              <m:r>
                                <a:rPr lang="en-GB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𝑗</m:t>
                              </m:r>
                              <m:r>
                                <a:rPr lang="en-GB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,1</m:t>
                              </m:r>
                            </m:sub>
                          </m:sSub>
                          <m:r>
                            <a:rPr lang="en-GB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=3</m:t>
                          </m:r>
                        </m:e>
                      </m:nary>
                    </m:oMath>
                  </m:oMathPara>
                </a14:m>
                <a:endParaRPr lang="en-GB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4184074"/>
                <a:ext cx="4572000" cy="14847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528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4065310"/>
              </p:ext>
            </p:extLst>
          </p:nvPr>
        </p:nvGraphicFramePr>
        <p:xfrm>
          <a:off x="2267744" y="620688"/>
          <a:ext cx="4486275" cy="351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Worksheet" r:id="rId3" imgW="4486147" imgH="3514805" progId="Excel.Sheet.12">
                  <p:embed/>
                </p:oleObj>
              </mc:Choice>
              <mc:Fallback>
                <p:oleObj name="Worksheet" r:id="rId3" imgW="4486147" imgH="351480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67744" y="620688"/>
                        <a:ext cx="4486275" cy="3514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286000" y="4150366"/>
                <a:ext cx="4572000" cy="144873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1,1,1</m:t>
                          </m:r>
                        </m:sub>
                      </m:sSub>
                      <m:r>
                        <a:rPr lang="en-GB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+</m:t>
                      </m:r>
                      <m:sSub>
                        <m:sSubPr>
                          <m:ctrlP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en-GB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1,1,2</m:t>
                          </m:r>
                        </m:sub>
                      </m:sSub>
                      <m:r>
                        <a:rPr lang="en-GB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=5</m:t>
                      </m:r>
                    </m:oMath>
                  </m:oMathPara>
                </a14:m>
                <a:endParaRPr lang="en-GB" dirty="0"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GB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naryPr>
                        <m:sub>
                          <m:r>
                            <a:rPr lang="en-GB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𝑘</m:t>
                          </m:r>
                          <m:r>
                            <a:rPr lang="en-GB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=1</m:t>
                          </m:r>
                        </m:sub>
                        <m:sup>
                          <m:r>
                            <a:rPr lang="en-GB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</m:t>
                          </m:r>
                        </m:sup>
                        <m:e>
                          <m:sSub>
                            <m:sSubPr>
                              <m:ctrlPr>
                                <a:rPr lang="en-GB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GB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1,1,</m:t>
                              </m:r>
                              <m:r>
                                <a:rPr lang="en-GB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𝑘</m:t>
                              </m:r>
                            </m:sub>
                          </m:sSub>
                          <m:r>
                            <a:rPr lang="en-GB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=5</m:t>
                          </m:r>
                        </m:e>
                      </m:nary>
                    </m:oMath>
                  </m:oMathPara>
                </a14:m>
                <a:endParaRPr lang="en-GB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4150366"/>
                <a:ext cx="4572000" cy="144873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5320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256</Words>
  <Application>Microsoft Office PowerPoint</Application>
  <PresentationFormat>On-screen Show (4:3)</PresentationFormat>
  <Paragraphs>27</Paragraphs>
  <Slides>11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Office Theme</vt:lpstr>
      <vt:lpstr>Worksheet</vt:lpstr>
      <vt:lpstr>King Arthur  and  His Dawgs  3D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King Arthur and His Dawgs 3D</dc:title>
  <dc:creator>OWNER</dc:creator>
  <cp:lastModifiedBy>OWNER</cp:lastModifiedBy>
  <cp:revision>8</cp:revision>
  <dcterms:created xsi:type="dcterms:W3CDTF">2013-03-23T10:46:08Z</dcterms:created>
  <dcterms:modified xsi:type="dcterms:W3CDTF">2013-03-23T12:08:47Z</dcterms:modified>
</cp:coreProperties>
</file>