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1"/>
  </p:notesMasterIdLst>
  <p:handoutMasterIdLst>
    <p:handoutMasterId r:id="rId62"/>
  </p:handoutMasterIdLst>
  <p:sldIdLst>
    <p:sldId id="256" r:id="rId2"/>
    <p:sldId id="472" r:id="rId3"/>
    <p:sldId id="473" r:id="rId4"/>
    <p:sldId id="474" r:id="rId5"/>
    <p:sldId id="477" r:id="rId6"/>
    <p:sldId id="475" r:id="rId7"/>
    <p:sldId id="476" r:id="rId8"/>
    <p:sldId id="478" r:id="rId9"/>
    <p:sldId id="479" r:id="rId10"/>
    <p:sldId id="482" r:id="rId11"/>
    <p:sldId id="480" r:id="rId12"/>
    <p:sldId id="481" r:id="rId13"/>
    <p:sldId id="483" r:id="rId14"/>
    <p:sldId id="484" r:id="rId15"/>
    <p:sldId id="485" r:id="rId16"/>
    <p:sldId id="486" r:id="rId17"/>
    <p:sldId id="487" r:id="rId18"/>
    <p:sldId id="488" r:id="rId19"/>
    <p:sldId id="489" r:id="rId20"/>
    <p:sldId id="490" r:id="rId21"/>
    <p:sldId id="492" r:id="rId22"/>
    <p:sldId id="491" r:id="rId23"/>
    <p:sldId id="493" r:id="rId24"/>
    <p:sldId id="494" r:id="rId25"/>
    <p:sldId id="496" r:id="rId26"/>
    <p:sldId id="447" r:id="rId27"/>
    <p:sldId id="470" r:id="rId28"/>
    <p:sldId id="497" r:id="rId29"/>
    <p:sldId id="528" r:id="rId30"/>
    <p:sldId id="498" r:id="rId31"/>
    <p:sldId id="499" r:id="rId32"/>
    <p:sldId id="500" r:id="rId33"/>
    <p:sldId id="501" r:id="rId34"/>
    <p:sldId id="502" r:id="rId35"/>
    <p:sldId id="503" r:id="rId36"/>
    <p:sldId id="504" r:id="rId37"/>
    <p:sldId id="505" r:id="rId38"/>
    <p:sldId id="506" r:id="rId39"/>
    <p:sldId id="507" r:id="rId40"/>
    <p:sldId id="508" r:id="rId41"/>
    <p:sldId id="509" r:id="rId42"/>
    <p:sldId id="510" r:id="rId43"/>
    <p:sldId id="511" r:id="rId44"/>
    <p:sldId id="512" r:id="rId45"/>
    <p:sldId id="513" r:id="rId46"/>
    <p:sldId id="514" r:id="rId47"/>
    <p:sldId id="515" r:id="rId48"/>
    <p:sldId id="529" r:id="rId49"/>
    <p:sldId id="530" r:id="rId50"/>
    <p:sldId id="531" r:id="rId51"/>
    <p:sldId id="519" r:id="rId52"/>
    <p:sldId id="520" r:id="rId53"/>
    <p:sldId id="521" r:id="rId54"/>
    <p:sldId id="522" r:id="rId55"/>
    <p:sldId id="523" r:id="rId56"/>
    <p:sldId id="524" r:id="rId57"/>
    <p:sldId id="525" r:id="rId58"/>
    <p:sldId id="526" r:id="rId59"/>
    <p:sldId id="527"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7EBB"/>
    <a:srgbClr val="005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72" autoAdjust="0"/>
    <p:restoredTop sz="91429" autoAdjust="0"/>
  </p:normalViewPr>
  <p:slideViewPr>
    <p:cSldViewPr snapToGrid="0">
      <p:cViewPr varScale="1">
        <p:scale>
          <a:sx n="78" d="100"/>
          <a:sy n="78" d="100"/>
        </p:scale>
        <p:origin x="90" y="828"/>
      </p:cViewPr>
      <p:guideLst>
        <p:guide orient="horz" pos="2160"/>
        <p:guide pos="2880"/>
      </p:guideLst>
    </p:cSldViewPr>
  </p:slideViewPr>
  <p:outlineViewPr>
    <p:cViewPr>
      <p:scale>
        <a:sx n="33" d="100"/>
        <a:sy n="33" d="100"/>
      </p:scale>
      <p:origin x="0" y="-504"/>
    </p:cViewPr>
  </p:outlineViewPr>
  <p:notesTextViewPr>
    <p:cViewPr>
      <p:scale>
        <a:sx n="1" d="1"/>
        <a:sy n="1" d="1"/>
      </p:scale>
      <p:origin x="0" y="0"/>
    </p:cViewPr>
  </p:notesTextViewPr>
  <p:notesViewPr>
    <p:cSldViewPr snapToGrid="0">
      <p:cViewPr varScale="1">
        <p:scale>
          <a:sx n="97" d="100"/>
          <a:sy n="97" d="100"/>
        </p:scale>
        <p:origin x="3534"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37D98C5-4867-4007-904B-35B592DF3974}" type="datetimeFigureOut">
              <a:rPr lang="en-US" smtClean="0"/>
              <a:t>11/16/2020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1590815-0AF2-401B-AC42-F14999B1863B}" type="slidenum">
              <a:rPr lang="en-US" smtClean="0"/>
              <a:t>‹#›</a:t>
            </a:fld>
            <a:endParaRPr lang="en-US"/>
          </a:p>
        </p:txBody>
      </p:sp>
    </p:spTree>
    <p:extLst>
      <p:ext uri="{BB962C8B-B14F-4D97-AF65-F5344CB8AC3E}">
        <p14:creationId xmlns:p14="http://schemas.microsoft.com/office/powerpoint/2010/main" val="34908130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600C1F3-C6B0-4EAD-A867-4354E2581F30}" type="datetimeFigureOut">
              <a:rPr lang="en-US" smtClean="0"/>
              <a:t>11/16/2020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E7C707-4572-4773-9352-EACF19D01838}" type="slidenum">
              <a:rPr lang="en-US" smtClean="0"/>
              <a:t>‹#›</a:t>
            </a:fld>
            <a:endParaRPr lang="en-US"/>
          </a:p>
        </p:txBody>
      </p:sp>
    </p:spTree>
    <p:extLst>
      <p:ext uri="{BB962C8B-B14F-4D97-AF65-F5344CB8AC3E}">
        <p14:creationId xmlns:p14="http://schemas.microsoft.com/office/powerpoint/2010/main" val="1200779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solidFill>
            <a:srgbClr val="005A00"/>
          </a:solidFill>
        </p:spPr>
        <p:txBody>
          <a:bodyPr/>
          <a:lstStyle>
            <a:lvl1pPr>
              <a:defRPr>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2855168"/>
          </a:xfrm>
        </p:spPr>
        <p:txBody>
          <a:bodyPr/>
          <a:lstStyle>
            <a:lvl1pPr marL="0" indent="0" algn="ctr">
              <a:spcBef>
                <a:spcPts val="0"/>
              </a:spcBef>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D1D4258E-B596-4843-B58E-14E6EAC52D1B}" type="datetime1">
              <a:rPr lang="en-US" smtClean="0"/>
              <a:t>11/16/2020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5BFCA1-E57A-4B1F-AABF-D72B675C8F4F}" type="slidenum">
              <a:rPr lang="en-US" smtClean="0"/>
              <a:t>‹#›</a:t>
            </a:fld>
            <a:endParaRPr lang="en-US" dirty="0"/>
          </a:p>
        </p:txBody>
      </p:sp>
      <p:sp>
        <p:nvSpPr>
          <p:cNvPr id="8" name="Rounded Rectangle 7"/>
          <p:cNvSpPr/>
          <p:nvPr userDrawn="1"/>
        </p:nvSpPr>
        <p:spPr>
          <a:xfrm>
            <a:off x="0" y="1"/>
            <a:ext cx="9144000" cy="332656"/>
          </a:xfrm>
          <a:prstGeom prst="roundRect">
            <a:avLst>
              <a:gd name="adj" fmla="val 0"/>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77788" algn="l">
              <a:tabLst/>
            </a:pPr>
            <a:r>
              <a:rPr lang="en-CA" sz="1600" i="0" dirty="0" smtClean="0">
                <a:solidFill>
                  <a:srgbClr val="FFFFFF"/>
                </a:solidFill>
                <a:ea typeface="SimSun" pitchFamily="2" charset="-122"/>
                <a:cs typeface="Arial" pitchFamily="34" charset="0"/>
              </a:rPr>
              <a:t>MIE368: Analytics in Action						</a:t>
            </a:r>
            <a:r>
              <a:rPr lang="en-CA" sz="1600" i="0" baseline="0" dirty="0" smtClean="0">
                <a:solidFill>
                  <a:srgbClr val="FFFFFF"/>
                </a:solidFill>
                <a:ea typeface="SimSun" pitchFamily="2" charset="-122"/>
                <a:cs typeface="Arial" pitchFamily="34" charset="0"/>
              </a:rPr>
              <a:t>                   </a:t>
            </a:r>
            <a:r>
              <a:rPr lang="en-CA" sz="1600" i="0" dirty="0" smtClean="0">
                <a:solidFill>
                  <a:srgbClr val="FFFFFF"/>
                </a:solidFill>
                <a:ea typeface="SimSun" pitchFamily="2" charset="-122"/>
                <a:cs typeface="Arial" pitchFamily="34" charset="0"/>
              </a:rPr>
              <a:t>Fall 2020</a:t>
            </a:r>
            <a:endParaRPr lang="en-CA" sz="1600" i="0" dirty="0">
              <a:solidFill>
                <a:srgbClr val="FFFFFF"/>
              </a:solidFill>
              <a:ea typeface="SimSun" pitchFamily="2" charset="-122"/>
              <a:cs typeface="Arial" pitchFamily="34" charset="0"/>
            </a:endParaRPr>
          </a:p>
        </p:txBody>
      </p:sp>
    </p:spTree>
    <p:extLst>
      <p:ext uri="{BB962C8B-B14F-4D97-AF65-F5344CB8AC3E}">
        <p14:creationId xmlns:p14="http://schemas.microsoft.com/office/powerpoint/2010/main" val="375531164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2F94FB-5CA0-4433-A779-4BE895229C2C}" type="datetime1">
              <a:rPr lang="en-US" smtClean="0"/>
              <a:t>11/16/2020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5BFCA1-E57A-4B1F-AABF-D72B675C8F4F}" type="slidenum">
              <a:rPr lang="en-US" smtClean="0"/>
              <a:t>‹#›</a:t>
            </a:fld>
            <a:endParaRPr lang="en-US"/>
          </a:p>
        </p:txBody>
      </p:sp>
    </p:spTree>
    <p:extLst>
      <p:ext uri="{BB962C8B-B14F-4D97-AF65-F5344CB8AC3E}">
        <p14:creationId xmlns:p14="http://schemas.microsoft.com/office/powerpoint/2010/main" val="55819032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BD7FA1-85B7-4967-A15C-0C52429BE931}" type="datetime1">
              <a:rPr lang="en-US" smtClean="0"/>
              <a:t>11/16/2020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5BFCA1-E57A-4B1F-AABF-D72B675C8F4F}" type="slidenum">
              <a:rPr lang="en-US" smtClean="0"/>
              <a:t>‹#›</a:t>
            </a:fld>
            <a:endParaRPr lang="en-US"/>
          </a:p>
        </p:txBody>
      </p:sp>
    </p:spTree>
    <p:extLst>
      <p:ext uri="{BB962C8B-B14F-4D97-AF65-F5344CB8AC3E}">
        <p14:creationId xmlns:p14="http://schemas.microsoft.com/office/powerpoint/2010/main" val="34468008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351708"/>
            <a:ext cx="9144000" cy="629020"/>
          </a:xfrm>
          <a:gradFill>
            <a:gsLst>
              <a:gs pos="0">
                <a:srgbClr val="005A00"/>
              </a:gs>
              <a:gs pos="100000">
                <a:srgbClr val="14961E">
                  <a:lumMod val="95000"/>
                  <a:lumOff val="5000"/>
                </a:srgbClr>
              </a:gs>
            </a:gsLst>
            <a:lin ang="0" scaled="0"/>
          </a:gradFill>
        </p:spPr>
        <p:txBody>
          <a:bodyPr lIns="216000">
            <a:normAutofit/>
          </a:bodyPr>
          <a:lstStyle>
            <a:lvl1pPr algn="l">
              <a:defRPr sz="3200">
                <a:solidFill>
                  <a:schemeClr val="bg1"/>
                </a:solidFill>
                <a:latin typeface="+mj-lt"/>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340768"/>
            <a:ext cx="8229600" cy="4785395"/>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1" name="Straight Connector 10"/>
          <p:cNvCxnSpPr/>
          <p:nvPr userDrawn="1"/>
        </p:nvCxnSpPr>
        <p:spPr>
          <a:xfrm flipV="1">
            <a:off x="-2" y="332506"/>
            <a:ext cx="9144000" cy="150"/>
          </a:xfrm>
          <a:prstGeom prst="line">
            <a:avLst/>
          </a:prstGeom>
          <a:ln w="3175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2" name="Date Placeholder 11"/>
          <p:cNvSpPr>
            <a:spLocks noGrp="1"/>
          </p:cNvSpPr>
          <p:nvPr>
            <p:ph type="dt" sz="half" idx="10"/>
          </p:nvPr>
        </p:nvSpPr>
        <p:spPr/>
        <p:txBody>
          <a:bodyPr/>
          <a:lstStyle/>
          <a:p>
            <a:fld id="{8B13BE4F-6A6F-4E32-8442-D1436687820B}" type="datetime1">
              <a:rPr lang="en-US" smtClean="0"/>
              <a:t>11/16/2020</a:t>
            </a:fld>
            <a:endParaRPr lang="en-US"/>
          </a:p>
        </p:txBody>
      </p:sp>
      <p:sp>
        <p:nvSpPr>
          <p:cNvPr id="13" name="Footer Placeholder 12"/>
          <p:cNvSpPr>
            <a:spLocks noGrp="1"/>
          </p:cNvSpPr>
          <p:nvPr>
            <p:ph type="ftr" sz="quarter" idx="11"/>
          </p:nvPr>
        </p:nvSpPr>
        <p:spPr/>
        <p:txBody>
          <a:bodyPr/>
          <a:lstStyle/>
          <a:p>
            <a:endParaRPr lang="en-US"/>
          </a:p>
        </p:txBody>
      </p:sp>
      <p:sp>
        <p:nvSpPr>
          <p:cNvPr id="14" name="Slide Number Placeholder 13"/>
          <p:cNvSpPr>
            <a:spLocks noGrp="1"/>
          </p:cNvSpPr>
          <p:nvPr>
            <p:ph type="sldNum" sz="quarter" idx="12"/>
          </p:nvPr>
        </p:nvSpPr>
        <p:spPr/>
        <p:txBody>
          <a:bodyPr/>
          <a:lstStyle/>
          <a:p>
            <a:fld id="{6D5BFCA1-E57A-4B1F-AABF-D72B675C8F4F}" type="slidenum">
              <a:rPr lang="en-US" smtClean="0"/>
              <a:t>‹#›</a:t>
            </a:fld>
            <a:endParaRPr lang="en-US"/>
          </a:p>
        </p:txBody>
      </p:sp>
      <p:sp>
        <p:nvSpPr>
          <p:cNvPr id="10" name="Rounded Rectangle 9"/>
          <p:cNvSpPr/>
          <p:nvPr userDrawn="1"/>
        </p:nvSpPr>
        <p:spPr>
          <a:xfrm>
            <a:off x="0" y="1"/>
            <a:ext cx="9144000" cy="332656"/>
          </a:xfrm>
          <a:prstGeom prst="roundRect">
            <a:avLst>
              <a:gd name="adj" fmla="val 0"/>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77788" algn="l">
              <a:tabLst/>
            </a:pPr>
            <a:r>
              <a:rPr lang="en-CA" sz="1600" i="0" dirty="0" smtClean="0">
                <a:solidFill>
                  <a:srgbClr val="FFFFFF"/>
                </a:solidFill>
                <a:ea typeface="SimSun" pitchFamily="2" charset="-122"/>
                <a:cs typeface="Arial" pitchFamily="34" charset="0"/>
              </a:rPr>
              <a:t>MIE368: Analytics in Action						</a:t>
            </a:r>
            <a:r>
              <a:rPr lang="en-CA" sz="1600" i="0" baseline="0" dirty="0" smtClean="0">
                <a:solidFill>
                  <a:srgbClr val="FFFFFF"/>
                </a:solidFill>
                <a:ea typeface="SimSun" pitchFamily="2" charset="-122"/>
                <a:cs typeface="Arial" pitchFamily="34" charset="0"/>
              </a:rPr>
              <a:t>                   </a:t>
            </a:r>
            <a:r>
              <a:rPr lang="en-CA" sz="1600" i="0" dirty="0" smtClean="0">
                <a:solidFill>
                  <a:srgbClr val="FFFFFF"/>
                </a:solidFill>
                <a:ea typeface="SimSun" pitchFamily="2" charset="-122"/>
                <a:cs typeface="Arial" pitchFamily="34" charset="0"/>
              </a:rPr>
              <a:t>Fall 2020</a:t>
            </a:r>
            <a:endParaRPr lang="en-CA" sz="1600" i="0" dirty="0">
              <a:solidFill>
                <a:srgbClr val="FFFFFF"/>
              </a:solidFill>
              <a:ea typeface="SimSun" pitchFamily="2" charset="-122"/>
              <a:cs typeface="Arial" pitchFamily="34" charset="0"/>
            </a:endParaRPr>
          </a:p>
        </p:txBody>
      </p:sp>
    </p:spTree>
    <p:extLst>
      <p:ext uri="{BB962C8B-B14F-4D97-AF65-F5344CB8AC3E}">
        <p14:creationId xmlns:p14="http://schemas.microsoft.com/office/powerpoint/2010/main" val="5955799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E3751C-97D7-48DF-8A37-3B904AF272A2}" type="datetime1">
              <a:rPr lang="en-US" smtClean="0"/>
              <a:t>11/16/2020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5BFCA1-E57A-4B1F-AABF-D72B675C8F4F}" type="slidenum">
              <a:rPr lang="en-US" smtClean="0"/>
              <a:t>‹#›</a:t>
            </a:fld>
            <a:endParaRPr lang="en-US"/>
          </a:p>
        </p:txBody>
      </p:sp>
    </p:spTree>
    <p:extLst>
      <p:ext uri="{BB962C8B-B14F-4D97-AF65-F5344CB8AC3E}">
        <p14:creationId xmlns:p14="http://schemas.microsoft.com/office/powerpoint/2010/main" val="1793410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52146D9-6FFD-4B51-93F6-74EE7F8A6FFE}" type="datetime1">
              <a:rPr lang="en-US" smtClean="0"/>
              <a:t>11/16/2020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5BFCA1-E57A-4B1F-AABF-D72B675C8F4F}" type="slidenum">
              <a:rPr lang="en-US" smtClean="0"/>
              <a:t>‹#›</a:t>
            </a:fld>
            <a:endParaRPr lang="en-US"/>
          </a:p>
        </p:txBody>
      </p:sp>
      <p:sp>
        <p:nvSpPr>
          <p:cNvPr id="11" name="Title 10"/>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1595372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399F541-15BA-416F-BA83-B8B222E29B11}" type="datetime1">
              <a:rPr lang="en-US" smtClean="0"/>
              <a:t>11/16/2020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5BFCA1-E57A-4B1F-AABF-D72B675C8F4F}" type="slidenum">
              <a:rPr lang="en-US" smtClean="0"/>
              <a:t>‹#›</a:t>
            </a:fld>
            <a:endParaRPr lang="en-US"/>
          </a:p>
        </p:txBody>
      </p:sp>
    </p:spTree>
    <p:extLst>
      <p:ext uri="{BB962C8B-B14F-4D97-AF65-F5344CB8AC3E}">
        <p14:creationId xmlns:p14="http://schemas.microsoft.com/office/powerpoint/2010/main" val="32754103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7E7E78-13CF-411F-B1AF-9A7D51C4AF32}" type="datetime1">
              <a:rPr lang="en-US" smtClean="0"/>
              <a:t>11/16/2020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5BFCA1-E57A-4B1F-AABF-D72B675C8F4F}" type="slidenum">
              <a:rPr lang="en-US" smtClean="0"/>
              <a:t>‹#›</a:t>
            </a:fld>
            <a:endParaRPr lang="en-US"/>
          </a:p>
        </p:txBody>
      </p:sp>
    </p:spTree>
    <p:extLst>
      <p:ext uri="{BB962C8B-B14F-4D97-AF65-F5344CB8AC3E}">
        <p14:creationId xmlns:p14="http://schemas.microsoft.com/office/powerpoint/2010/main" val="8679824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6B12EE-CAFF-46BD-91DE-E25C343C534A}" type="datetime1">
              <a:rPr lang="en-US" smtClean="0"/>
              <a:t>11/16/2020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5BFCA1-E57A-4B1F-AABF-D72B675C8F4F}" type="slidenum">
              <a:rPr lang="en-US" smtClean="0"/>
              <a:t>‹#›</a:t>
            </a:fld>
            <a:endParaRPr lang="en-US"/>
          </a:p>
        </p:txBody>
      </p:sp>
    </p:spTree>
    <p:extLst>
      <p:ext uri="{BB962C8B-B14F-4D97-AF65-F5344CB8AC3E}">
        <p14:creationId xmlns:p14="http://schemas.microsoft.com/office/powerpoint/2010/main" val="35892062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6B96AD-AC89-4E03-8568-21DEBAA39221}" type="datetime1">
              <a:rPr lang="en-US" smtClean="0"/>
              <a:t>11/16/2020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5BFCA1-E57A-4B1F-AABF-D72B675C8F4F}" type="slidenum">
              <a:rPr lang="en-US" smtClean="0"/>
              <a:t>‹#›</a:t>
            </a:fld>
            <a:endParaRPr lang="en-US"/>
          </a:p>
        </p:txBody>
      </p:sp>
    </p:spTree>
    <p:extLst>
      <p:ext uri="{BB962C8B-B14F-4D97-AF65-F5344CB8AC3E}">
        <p14:creationId xmlns:p14="http://schemas.microsoft.com/office/powerpoint/2010/main" val="252074850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42B7B2-B695-48C5-942E-015BFC7DCC10}" type="datetime1">
              <a:rPr lang="en-US" smtClean="0"/>
              <a:t>11/16/2020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5BFCA1-E57A-4B1F-AABF-D72B675C8F4F}" type="slidenum">
              <a:rPr lang="en-US" smtClean="0"/>
              <a:t>‹#›</a:t>
            </a:fld>
            <a:endParaRPr lang="en-US"/>
          </a:p>
        </p:txBody>
      </p:sp>
    </p:spTree>
    <p:extLst>
      <p:ext uri="{BB962C8B-B14F-4D97-AF65-F5344CB8AC3E}">
        <p14:creationId xmlns:p14="http://schemas.microsoft.com/office/powerpoint/2010/main" val="21073853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DF6FB4-AF13-4BA3-BC5C-25C430F66BD8}" type="datetime1">
              <a:rPr lang="en-US" smtClean="0"/>
              <a:t>11/16/2020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BFCA1-E57A-4B1F-AABF-D72B675C8F4F}" type="slidenum">
              <a:rPr lang="en-US" smtClean="0"/>
              <a:t>‹#›</a:t>
            </a:fld>
            <a:endParaRPr lang="en-US"/>
          </a:p>
        </p:txBody>
      </p:sp>
    </p:spTree>
    <p:extLst>
      <p:ext uri="{BB962C8B-B14F-4D97-AF65-F5344CB8AC3E}">
        <p14:creationId xmlns:p14="http://schemas.microsoft.com/office/powerpoint/2010/main" val="5599969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CA" dirty="0" smtClean="0"/>
              <a:t>Identifying crime patterns</a:t>
            </a:r>
            <a:endParaRPr lang="en-US" dirty="0"/>
          </a:p>
        </p:txBody>
      </p:sp>
      <p:sp>
        <p:nvSpPr>
          <p:cNvPr id="6" name="Subtitle 2"/>
          <p:cNvSpPr>
            <a:spLocks noGrp="1"/>
          </p:cNvSpPr>
          <p:nvPr>
            <p:ph type="subTitle" idx="1"/>
          </p:nvPr>
        </p:nvSpPr>
        <p:spPr/>
        <p:txBody>
          <a:bodyPr>
            <a:normAutofit/>
          </a:bodyPr>
          <a:lstStyle/>
          <a:p>
            <a:pPr>
              <a:spcBef>
                <a:spcPts val="0"/>
              </a:spcBef>
            </a:pPr>
            <a:endParaRPr lang="en-CA" dirty="0" smtClean="0"/>
          </a:p>
          <a:p>
            <a:pPr>
              <a:spcBef>
                <a:spcPts val="0"/>
              </a:spcBef>
            </a:pPr>
            <a:r>
              <a:rPr lang="en-CA" dirty="0" smtClean="0"/>
              <a:t>Instructor: Timothy Chan</a:t>
            </a:r>
          </a:p>
          <a:p>
            <a:r>
              <a:rPr lang="en-CA" dirty="0" smtClean="0"/>
              <a:t>November 16, 2020</a:t>
            </a:r>
            <a:endParaRPr lang="en-US" dirty="0"/>
          </a:p>
        </p:txBody>
      </p:sp>
    </p:spTree>
    <p:extLst>
      <p:ext uri="{BB962C8B-B14F-4D97-AF65-F5344CB8AC3E}">
        <p14:creationId xmlns:p14="http://schemas.microsoft.com/office/powerpoint/2010/main" val="30488895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features</a:t>
            </a:r>
            <a:endParaRPr lang="en-US" dirty="0"/>
          </a:p>
        </p:txBody>
      </p:sp>
      <p:sp>
        <p:nvSpPr>
          <p:cNvPr id="3" name="Content Placeholder 2"/>
          <p:cNvSpPr>
            <a:spLocks noGrp="1"/>
          </p:cNvSpPr>
          <p:nvPr>
            <p:ph idx="1"/>
          </p:nvPr>
        </p:nvSpPr>
        <p:spPr/>
        <p:txBody>
          <a:bodyPr/>
          <a:lstStyle/>
          <a:p>
            <a:r>
              <a:rPr lang="en-US" dirty="0" smtClean="0"/>
              <a:t>Categorical</a:t>
            </a:r>
          </a:p>
          <a:p>
            <a:pPr lvl="1"/>
            <a:r>
              <a:rPr lang="en-US" dirty="0" smtClean="0"/>
              <a:t>Weapon type</a:t>
            </a:r>
          </a:p>
          <a:p>
            <a:pPr lvl="1"/>
            <a:r>
              <a:rPr lang="en-US" dirty="0" smtClean="0"/>
              <a:t>Crime attempted or completed</a:t>
            </a:r>
          </a:p>
          <a:p>
            <a:pPr lvl="1"/>
            <a:r>
              <a:rPr lang="en-US" dirty="0" smtClean="0"/>
              <a:t>Firearm discharged</a:t>
            </a:r>
          </a:p>
          <a:p>
            <a:r>
              <a:rPr lang="en-US" dirty="0" smtClean="0"/>
              <a:t>Suspect (only non-sensitive features)</a:t>
            </a:r>
          </a:p>
          <a:p>
            <a:pPr lvl="1"/>
            <a:r>
              <a:rPr lang="en-US" dirty="0" smtClean="0"/>
              <a:t>Height, weight, force used, suspect and victim count</a:t>
            </a:r>
          </a:p>
          <a:p>
            <a:r>
              <a:rPr lang="en-US" dirty="0" smtClean="0"/>
              <a:t>Unstructured text</a:t>
            </a:r>
          </a:p>
          <a:p>
            <a:pPr lvl="1"/>
            <a:r>
              <a:rPr lang="en-US" dirty="0" smtClean="0"/>
              <a:t>Complaint narrative</a:t>
            </a:r>
          </a:p>
          <a:p>
            <a:pPr lvl="1"/>
            <a:r>
              <a:rPr lang="en-US" dirty="0" smtClean="0"/>
              <a:t>Property taken</a:t>
            </a:r>
          </a:p>
          <a:p>
            <a:pPr lvl="1"/>
            <a:r>
              <a:rPr lang="en-US" dirty="0" smtClean="0"/>
              <a:t>All unstructured text</a:t>
            </a:r>
          </a:p>
          <a:p>
            <a:pPr lvl="1"/>
            <a:r>
              <a:rPr lang="en-US" dirty="0" smtClean="0"/>
              <a:t>Rare words</a:t>
            </a:r>
          </a:p>
        </p:txBody>
      </p:sp>
      <p:sp>
        <p:nvSpPr>
          <p:cNvPr id="4" name="Slide Number Placeholder 3"/>
          <p:cNvSpPr>
            <a:spLocks noGrp="1"/>
          </p:cNvSpPr>
          <p:nvPr>
            <p:ph type="sldNum" sz="quarter" idx="12"/>
          </p:nvPr>
        </p:nvSpPr>
        <p:spPr/>
        <p:txBody>
          <a:bodyPr/>
          <a:lstStyle/>
          <a:p>
            <a:fld id="{6D5BFCA1-E57A-4B1F-AABF-D72B675C8F4F}" type="slidenum">
              <a:rPr lang="en-US" smtClean="0"/>
              <a:t>10</a:t>
            </a:fld>
            <a:endParaRPr lang="en-US"/>
          </a:p>
        </p:txBody>
      </p:sp>
    </p:spTree>
    <p:extLst>
      <p:ext uri="{BB962C8B-B14F-4D97-AF65-F5344CB8AC3E}">
        <p14:creationId xmlns:p14="http://schemas.microsoft.com/office/powerpoint/2010/main" val="729881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list of features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1502" y="1037662"/>
            <a:ext cx="6205928" cy="5666000"/>
          </a:xfrm>
        </p:spPr>
      </p:pic>
      <p:sp>
        <p:nvSpPr>
          <p:cNvPr id="4" name="Slide Number Placeholder 3"/>
          <p:cNvSpPr>
            <a:spLocks noGrp="1"/>
          </p:cNvSpPr>
          <p:nvPr>
            <p:ph type="sldNum" sz="quarter" idx="12"/>
          </p:nvPr>
        </p:nvSpPr>
        <p:spPr/>
        <p:txBody>
          <a:bodyPr/>
          <a:lstStyle/>
          <a:p>
            <a:fld id="{6D5BFCA1-E57A-4B1F-AABF-D72B675C8F4F}" type="slidenum">
              <a:rPr lang="en-US" smtClean="0"/>
              <a:t>11</a:t>
            </a:fld>
            <a:endParaRPr lang="en-US"/>
          </a:p>
        </p:txBody>
      </p:sp>
    </p:spTree>
    <p:extLst>
      <p:ext uri="{BB962C8B-B14F-4D97-AF65-F5344CB8AC3E}">
        <p14:creationId xmlns:p14="http://schemas.microsoft.com/office/powerpoint/2010/main" val="2324477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selection</a:t>
            </a:r>
            <a:endParaRPr lang="en-US" dirty="0"/>
          </a:p>
        </p:txBody>
      </p:sp>
      <p:sp>
        <p:nvSpPr>
          <p:cNvPr id="3" name="Content Placeholder 2"/>
          <p:cNvSpPr>
            <a:spLocks noGrp="1"/>
          </p:cNvSpPr>
          <p:nvPr>
            <p:ph idx="1"/>
          </p:nvPr>
        </p:nvSpPr>
        <p:spPr/>
        <p:txBody>
          <a:bodyPr/>
          <a:lstStyle/>
          <a:p>
            <a:r>
              <a:rPr lang="en-US" dirty="0" smtClean="0"/>
              <a:t>Very small proportion of all possible crime pairs are in a pattern (about 10</a:t>
            </a:r>
            <a:r>
              <a:rPr lang="en-US" baseline="30000" dirty="0" smtClean="0"/>
              <a:t>-8</a:t>
            </a:r>
            <a:r>
              <a:rPr lang="en-US" dirty="0" smtClean="0"/>
              <a:t>)</a:t>
            </a:r>
          </a:p>
          <a:p>
            <a:r>
              <a:rPr lang="en-US" dirty="0" smtClean="0"/>
              <a:t>Included all positive pairs; targeted down-sampling among all possible negative pairs</a:t>
            </a:r>
          </a:p>
          <a:p>
            <a:pPr lvl="1"/>
            <a:r>
              <a:rPr lang="en-US" dirty="0"/>
              <a:t>Every pattern crime was paired with a random sample of negative examples within 3500 </a:t>
            </a:r>
            <a:r>
              <a:rPr lang="en-US" dirty="0" err="1"/>
              <a:t>ft</a:t>
            </a:r>
            <a:r>
              <a:rPr lang="en-US" dirty="0"/>
              <a:t> or 80 days</a:t>
            </a:r>
          </a:p>
          <a:p>
            <a:pPr lvl="1"/>
            <a:r>
              <a:rPr lang="en-US" dirty="0" smtClean="0"/>
              <a:t>Why not random sampling from negative pairs</a:t>
            </a:r>
            <a:r>
              <a:rPr lang="en-US" dirty="0" smtClean="0"/>
              <a:t>?</a:t>
            </a:r>
          </a:p>
          <a:p>
            <a:pPr lvl="2"/>
            <a:r>
              <a:rPr lang="en-US" dirty="0" smtClean="0"/>
              <a:t>Pure random sampling of negative pairs would largely consist of pairs far apart in space and time, encouraging the model to identify positives based solely on proximity in space and time</a:t>
            </a:r>
            <a:endParaRPr lang="en-US" dirty="0" smtClean="0"/>
          </a:p>
          <a:p>
            <a:r>
              <a:rPr lang="en-US" dirty="0" smtClean="0"/>
              <a:t>Some distant negative pairs selected at random</a:t>
            </a:r>
          </a:p>
        </p:txBody>
      </p:sp>
      <p:sp>
        <p:nvSpPr>
          <p:cNvPr id="4" name="Slide Number Placeholder 3"/>
          <p:cNvSpPr>
            <a:spLocks noGrp="1"/>
          </p:cNvSpPr>
          <p:nvPr>
            <p:ph type="sldNum" sz="quarter" idx="12"/>
          </p:nvPr>
        </p:nvSpPr>
        <p:spPr/>
        <p:txBody>
          <a:bodyPr/>
          <a:lstStyle/>
          <a:p>
            <a:fld id="{6D5BFCA1-E57A-4B1F-AABF-D72B675C8F4F}" type="slidenum">
              <a:rPr lang="en-US" smtClean="0"/>
              <a:t>12</a:t>
            </a:fld>
            <a:endParaRPr lang="en-US"/>
          </a:p>
        </p:txBody>
      </p:sp>
    </p:spTree>
    <p:extLst>
      <p:ext uri="{BB962C8B-B14F-4D97-AF65-F5344CB8AC3E}">
        <p14:creationId xmlns:p14="http://schemas.microsoft.com/office/powerpoint/2010/main" val="7464219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training</a:t>
            </a:r>
            <a:endParaRPr lang="en-US" dirty="0"/>
          </a:p>
        </p:txBody>
      </p:sp>
      <p:sp>
        <p:nvSpPr>
          <p:cNvPr id="3" name="Content Placeholder 2"/>
          <p:cNvSpPr>
            <a:spLocks noGrp="1"/>
          </p:cNvSpPr>
          <p:nvPr>
            <p:ph idx="1"/>
          </p:nvPr>
        </p:nvSpPr>
        <p:spPr/>
        <p:txBody>
          <a:bodyPr/>
          <a:lstStyle/>
          <a:p>
            <a:r>
              <a:rPr lang="en-US" dirty="0" smtClean="0"/>
              <a:t>Each model trained on 20-30M pairs of crimes</a:t>
            </a:r>
          </a:p>
          <a:p>
            <a:r>
              <a:rPr lang="en-US" dirty="0" smtClean="0"/>
              <a:t>Standard RF algorithm from </a:t>
            </a:r>
            <a:r>
              <a:rPr lang="en-US" dirty="0" err="1" smtClean="0"/>
              <a:t>scikit</a:t>
            </a:r>
            <a:r>
              <a:rPr lang="en-US" dirty="0" smtClean="0"/>
              <a:t>-learn</a:t>
            </a:r>
          </a:p>
          <a:p>
            <a:r>
              <a:rPr lang="en-US" dirty="0" err="1" smtClean="0"/>
              <a:t>Hyperparameter</a:t>
            </a:r>
            <a:r>
              <a:rPr lang="en-US" dirty="0" smtClean="0"/>
              <a:t> tuning via cross-validation</a:t>
            </a:r>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13</a:t>
            </a:fld>
            <a:endParaRPr lang="en-US"/>
          </a:p>
        </p:txBody>
      </p:sp>
    </p:spTree>
    <p:extLst>
      <p:ext uri="{BB962C8B-B14F-4D97-AF65-F5344CB8AC3E}">
        <p14:creationId xmlns:p14="http://schemas.microsoft.com/office/powerpoint/2010/main" val="12688156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measurement</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Calculate </a:t>
            </a:r>
            <a:r>
              <a:rPr lang="en-US" dirty="0"/>
              <a:t>p</a:t>
            </a:r>
            <a:r>
              <a:rPr lang="en-US" dirty="0" smtClean="0"/>
              <a:t>roportion of test patterns that were entirely or partially rebuilt by </a:t>
            </a:r>
            <a:r>
              <a:rPr lang="en-US" dirty="0" err="1" smtClean="0"/>
              <a:t>Patternizr</a:t>
            </a:r>
            <a:endParaRPr lang="en-US" dirty="0" smtClean="0"/>
          </a:p>
          <a:p>
            <a:pPr marL="514350" indent="-514350">
              <a:buFont typeface="+mj-lt"/>
              <a:buAutoNum type="arabicPeriod"/>
            </a:pPr>
            <a:r>
              <a:rPr lang="en-US" dirty="0" smtClean="0"/>
              <a:t>Compare </a:t>
            </a:r>
            <a:r>
              <a:rPr lang="en-US" dirty="0" err="1" smtClean="0"/>
              <a:t>Patternizr</a:t>
            </a:r>
            <a:r>
              <a:rPr lang="en-US" dirty="0" smtClean="0"/>
              <a:t> to a benchmark model representing existing practice</a:t>
            </a:r>
          </a:p>
          <a:p>
            <a:pPr marL="514350" indent="-514350">
              <a:buFont typeface="+mj-lt"/>
              <a:buAutoNum type="arabicPeriod"/>
            </a:pPr>
            <a:r>
              <a:rPr lang="en-US" dirty="0" smtClean="0"/>
              <a:t>Compare important features for each model with NYPD investigators’ intuition</a:t>
            </a:r>
          </a:p>
          <a:p>
            <a:pPr marL="514350" indent="-514350">
              <a:buFont typeface="+mj-lt"/>
              <a:buAutoNum type="arabicPeriod"/>
            </a:pPr>
            <a:r>
              <a:rPr lang="en-US" dirty="0" smtClean="0"/>
              <a:t>Measure if </a:t>
            </a:r>
            <a:r>
              <a:rPr lang="en-US" dirty="0" err="1" smtClean="0"/>
              <a:t>Patternizr</a:t>
            </a:r>
            <a:r>
              <a:rPr lang="en-US" dirty="0" smtClean="0"/>
              <a:t> made consistent recommendations across racial groups</a:t>
            </a:r>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14</a:t>
            </a:fld>
            <a:endParaRPr lang="en-US"/>
          </a:p>
        </p:txBody>
      </p:sp>
    </p:spTree>
    <p:extLst>
      <p:ext uri="{BB962C8B-B14F-4D97-AF65-F5344CB8AC3E}">
        <p14:creationId xmlns:p14="http://schemas.microsoft.com/office/powerpoint/2010/main" val="37013933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a:t>
            </a:r>
            <a:r>
              <a:rPr lang="en-US" dirty="0" err="1" smtClean="0"/>
              <a:t>Patternizr</a:t>
            </a:r>
            <a:r>
              <a:rPr lang="en-US" dirty="0" smtClean="0"/>
              <a:t> performance</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r>
              <a:rPr lang="en-US" dirty="0" smtClean="0"/>
              <a:t>150 test patterns; random seed complaint from each</a:t>
            </a:r>
            <a:endParaRPr lang="en-US" dirty="0"/>
          </a:p>
          <a:p>
            <a:r>
              <a:rPr lang="en-US" dirty="0" smtClean="0"/>
              <a:t>Roughly 30% of test patterns were completely rebuilt by </a:t>
            </a:r>
            <a:r>
              <a:rPr lang="en-US" dirty="0" err="1" smtClean="0"/>
              <a:t>Patternizr</a:t>
            </a:r>
            <a:endParaRPr lang="en-US" dirty="0"/>
          </a:p>
          <a:p>
            <a:pPr lvl="1"/>
            <a:r>
              <a:rPr lang="en-US" dirty="0" smtClean="0"/>
              <a:t>All in-pattern pairs were ranked ahead of all nonrelated pairs	</a:t>
            </a:r>
          </a:p>
          <a:p>
            <a:r>
              <a:rPr lang="en-US" dirty="0" smtClean="0"/>
              <a:t>Roughly 80% of test patterns had at least one in-pattern pair within the top 10 returned by </a:t>
            </a:r>
            <a:r>
              <a:rPr lang="en-US" dirty="0" err="1" smtClean="0"/>
              <a:t>Patternizr</a:t>
            </a:r>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15</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734" y="1135836"/>
            <a:ext cx="8334531" cy="1589632"/>
          </a:xfrm>
          <a:prstGeom prst="rect">
            <a:avLst/>
          </a:prstGeom>
        </p:spPr>
      </p:pic>
    </p:spTree>
    <p:extLst>
      <p:ext uri="{BB962C8B-B14F-4D97-AF65-F5344CB8AC3E}">
        <p14:creationId xmlns:p14="http://schemas.microsoft.com/office/powerpoint/2010/main" val="42877656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 </a:t>
            </a:r>
            <a:r>
              <a:rPr lang="en-US" dirty="0" err="1"/>
              <a:t>Patternizr</a:t>
            </a:r>
            <a:r>
              <a:rPr lang="en-US" dirty="0"/>
              <a:t> performance</a:t>
            </a:r>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a:p>
            <a:r>
              <a:rPr lang="en-US" dirty="0"/>
              <a:t>Visualization of results from previous table</a:t>
            </a:r>
          </a:p>
          <a:p>
            <a:r>
              <a:rPr lang="en-US" dirty="0" smtClean="0"/>
              <a:t>Each position on x axis is a test pattern, each dot is predicted ranking of a crime in that pattern</a:t>
            </a:r>
          </a:p>
          <a:p>
            <a:r>
              <a:rPr lang="en-US" dirty="0" smtClean="0"/>
              <a:t>Performance is likely an underestimate since actual matches might have been missed in historical data</a:t>
            </a:r>
            <a:endParaRPr lang="en-US" dirty="0" smtClean="0"/>
          </a:p>
        </p:txBody>
      </p:sp>
      <p:sp>
        <p:nvSpPr>
          <p:cNvPr id="4" name="Slide Number Placeholder 3"/>
          <p:cNvSpPr>
            <a:spLocks noGrp="1"/>
          </p:cNvSpPr>
          <p:nvPr>
            <p:ph type="sldNum" sz="quarter" idx="12"/>
          </p:nvPr>
        </p:nvSpPr>
        <p:spPr/>
        <p:txBody>
          <a:bodyPr/>
          <a:lstStyle/>
          <a:p>
            <a:fld id="{6D5BFCA1-E57A-4B1F-AABF-D72B675C8F4F}" type="slidenum">
              <a:rPr lang="en-US" smtClean="0"/>
              <a:t>16</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541" y="1223437"/>
            <a:ext cx="8506918" cy="2445102"/>
          </a:xfrm>
          <a:prstGeom prst="rect">
            <a:avLst/>
          </a:prstGeom>
        </p:spPr>
      </p:pic>
    </p:spTree>
    <p:extLst>
      <p:ext uri="{BB962C8B-B14F-4D97-AF65-F5344CB8AC3E}">
        <p14:creationId xmlns:p14="http://schemas.microsoft.com/office/powerpoint/2010/main" val="4777483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comparison with benchmark</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r>
              <a:rPr lang="en-US" dirty="0" smtClean="0"/>
              <a:t>Baseline algorithm: ranks complaints closest in time to seed complaint and from same precinct</a:t>
            </a:r>
          </a:p>
          <a:p>
            <a:r>
              <a:rPr lang="en-US" dirty="0" smtClean="0"/>
              <a:t>Experiment uses only local </a:t>
            </a:r>
            <a:r>
              <a:rPr lang="en-US" dirty="0" smtClean="0"/>
              <a:t>patterns (same precinct) </a:t>
            </a:r>
            <a:r>
              <a:rPr lang="en-US" dirty="0" smtClean="0"/>
              <a:t>from test set</a:t>
            </a:r>
          </a:p>
          <a:p>
            <a:r>
              <a:rPr lang="en-US" dirty="0" smtClean="0"/>
              <a:t>Under/overestimated performance? Think precinct...</a:t>
            </a:r>
            <a:endParaRPr lang="en-US" dirty="0" smtClean="0"/>
          </a:p>
        </p:txBody>
      </p:sp>
      <p:sp>
        <p:nvSpPr>
          <p:cNvPr id="4" name="Slide Number Placeholder 3"/>
          <p:cNvSpPr>
            <a:spLocks noGrp="1"/>
          </p:cNvSpPr>
          <p:nvPr>
            <p:ph type="sldNum" sz="quarter" idx="12"/>
          </p:nvPr>
        </p:nvSpPr>
        <p:spPr/>
        <p:txBody>
          <a:bodyPr/>
          <a:lstStyle/>
          <a:p>
            <a:fld id="{6D5BFCA1-E57A-4B1F-AABF-D72B675C8F4F}" type="slidenum">
              <a:rPr lang="en-US" smtClean="0"/>
              <a:t>17</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977" y="999368"/>
            <a:ext cx="8312046" cy="3476647"/>
          </a:xfrm>
          <a:prstGeom prst="rect">
            <a:avLst/>
          </a:prstGeom>
        </p:spPr>
      </p:pic>
    </p:spTree>
    <p:extLst>
      <p:ext uri="{BB962C8B-B14F-4D97-AF65-F5344CB8AC3E}">
        <p14:creationId xmlns:p14="http://schemas.microsoft.com/office/powerpoint/2010/main" val="32893789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feature importance</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r>
              <a:rPr lang="en-US" dirty="0" smtClean="0"/>
              <a:t>Many important features in common</a:t>
            </a:r>
          </a:p>
          <a:p>
            <a:r>
              <a:rPr lang="en-US" dirty="0" smtClean="0"/>
              <a:t>Consulted with NYPD pattern subject matter experts to confirm relevance/intuition</a:t>
            </a:r>
          </a:p>
          <a:p>
            <a:pPr lvl="1"/>
            <a:r>
              <a:rPr lang="en-US" dirty="0" smtClean="0"/>
              <a:t>Why is this important?</a:t>
            </a:r>
          </a:p>
          <a:p>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18</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714" y="1210915"/>
            <a:ext cx="8274571" cy="3095404"/>
          </a:xfrm>
          <a:prstGeom prst="rect">
            <a:avLst/>
          </a:prstGeom>
        </p:spPr>
      </p:pic>
    </p:spTree>
    <p:extLst>
      <p:ext uri="{BB962C8B-B14F-4D97-AF65-F5344CB8AC3E}">
        <p14:creationId xmlns:p14="http://schemas.microsoft.com/office/powerpoint/2010/main" val="6914636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racial bias </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r>
              <a:rPr lang="en-US" dirty="0" err="1" smtClean="0"/>
              <a:t>Patternizr</a:t>
            </a:r>
            <a:r>
              <a:rPr lang="en-US" dirty="0" smtClean="0"/>
              <a:t> blind to sensitive suspect info like race and gender; used coarse proxies for location</a:t>
            </a:r>
          </a:p>
          <a:p>
            <a:r>
              <a:rPr lang="en-US" dirty="0" err="1" smtClean="0"/>
              <a:t>Patternizr</a:t>
            </a:r>
            <a:r>
              <a:rPr lang="en-US" dirty="0" smtClean="0"/>
              <a:t> does not recommend suspect race at higher rater than random pair or historical pattern</a:t>
            </a:r>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19</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987" y="1210915"/>
            <a:ext cx="8342026" cy="3003794"/>
          </a:xfrm>
          <a:prstGeom prst="rect">
            <a:avLst/>
          </a:prstGeom>
        </p:spPr>
      </p:pic>
    </p:spTree>
    <p:extLst>
      <p:ext uri="{BB962C8B-B14F-4D97-AF65-F5344CB8AC3E}">
        <p14:creationId xmlns:p14="http://schemas.microsoft.com/office/powerpoint/2010/main" val="26749596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Predictive policing?</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8250" y="1481138"/>
            <a:ext cx="6667500" cy="4505325"/>
          </a:xfrm>
        </p:spPr>
      </p:pic>
      <p:sp>
        <p:nvSpPr>
          <p:cNvPr id="4" name="Slide Number Placeholder 3"/>
          <p:cNvSpPr>
            <a:spLocks noGrp="1"/>
          </p:cNvSpPr>
          <p:nvPr>
            <p:ph type="sldNum" sz="quarter" idx="12"/>
          </p:nvPr>
        </p:nvSpPr>
        <p:spPr/>
        <p:txBody>
          <a:bodyPr/>
          <a:lstStyle/>
          <a:p>
            <a:fld id="{6D5BFCA1-E57A-4B1F-AABF-D72B675C8F4F}" type="slidenum">
              <a:rPr lang="en-US" smtClean="0"/>
              <a:t>2</a:t>
            </a:fld>
            <a:endParaRPr lang="en-US"/>
          </a:p>
        </p:txBody>
      </p:sp>
    </p:spTree>
    <p:extLst>
      <p:ext uri="{BB962C8B-B14F-4D97-AF65-F5344CB8AC3E}">
        <p14:creationId xmlns:p14="http://schemas.microsoft.com/office/powerpoint/2010/main" val="22590329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a:t>
            </a:r>
            <a:endParaRPr lang="en-US" dirty="0"/>
          </a:p>
        </p:txBody>
      </p:sp>
      <p:sp>
        <p:nvSpPr>
          <p:cNvPr id="3" name="Content Placeholder 2"/>
          <p:cNvSpPr>
            <a:spLocks noGrp="1"/>
          </p:cNvSpPr>
          <p:nvPr>
            <p:ph idx="1"/>
          </p:nvPr>
        </p:nvSpPr>
        <p:spPr/>
        <p:txBody>
          <a:bodyPr/>
          <a:lstStyle/>
          <a:p>
            <a:r>
              <a:rPr lang="en-US" dirty="0" smtClean="0"/>
              <a:t>Processed all historical pairs of complaints in parallel in the cloud</a:t>
            </a:r>
          </a:p>
          <a:p>
            <a:pPr lvl="1"/>
            <a:r>
              <a:rPr lang="en-US" dirty="0" smtClean="0"/>
              <a:t>10 years of burglaries and robberies, 3 years of grand larcenies</a:t>
            </a:r>
          </a:p>
          <a:p>
            <a:pPr lvl="1"/>
            <a:r>
              <a:rPr lang="en-US" dirty="0" smtClean="0"/>
              <a:t>Took 19.4 days on 1600 cores</a:t>
            </a:r>
          </a:p>
          <a:p>
            <a:r>
              <a:rPr lang="en-US" dirty="0" smtClean="0"/>
              <a:t>Similarity scores for new/revised complaints processed three times day</a:t>
            </a:r>
          </a:p>
          <a:p>
            <a:pPr lvl="1"/>
            <a:r>
              <a:rPr lang="en-US" dirty="0" smtClean="0"/>
              <a:t>Scored against entire corpus of crimes before incorporating into their system for querying by users</a:t>
            </a:r>
          </a:p>
          <a:p>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20</a:t>
            </a:fld>
            <a:endParaRPr lang="en-US"/>
          </a:p>
        </p:txBody>
      </p:sp>
    </p:spTree>
    <p:extLst>
      <p:ext uri="{BB962C8B-B14F-4D97-AF65-F5344CB8AC3E}">
        <p14:creationId xmlns:p14="http://schemas.microsoft.com/office/powerpoint/2010/main" val="39046403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a:t>
            </a:r>
            <a:endParaRPr lang="en-US" dirty="0"/>
          </a:p>
        </p:txBody>
      </p:sp>
      <p:sp>
        <p:nvSpPr>
          <p:cNvPr id="3" name="Content Placeholder 2"/>
          <p:cNvSpPr>
            <a:spLocks noGrp="1"/>
          </p:cNvSpPr>
          <p:nvPr>
            <p:ph idx="1"/>
          </p:nvPr>
        </p:nvSpPr>
        <p:spPr/>
        <p:txBody>
          <a:bodyPr/>
          <a:lstStyle/>
          <a:p>
            <a:r>
              <a:rPr lang="en-US" dirty="0" smtClean="0"/>
              <a:t>Custom software that presents ranked list of results against a seed complaint</a:t>
            </a:r>
          </a:p>
          <a:p>
            <a:r>
              <a:rPr lang="en-US" dirty="0" smtClean="0"/>
              <a:t>Displays metrics like distance, time apart, similarity score</a:t>
            </a:r>
          </a:p>
          <a:p>
            <a:r>
              <a:rPr lang="en-US" dirty="0" smtClean="0"/>
              <a:t>Visual representation on map</a:t>
            </a:r>
          </a:p>
          <a:p>
            <a:r>
              <a:rPr lang="en-US" dirty="0" smtClean="0"/>
              <a:t>Allows filtering to exclude crimes that do not meet search criteria</a:t>
            </a:r>
          </a:p>
          <a:p>
            <a:pPr lvl="1"/>
            <a:r>
              <a:rPr lang="en-US" dirty="0" smtClean="0"/>
              <a:t>E.g., only burglarizing tools from construction sites</a:t>
            </a:r>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21</a:t>
            </a:fld>
            <a:endParaRPr lang="en-US"/>
          </a:p>
        </p:txBody>
      </p:sp>
    </p:spTree>
    <p:extLst>
      <p:ext uri="{BB962C8B-B14F-4D97-AF65-F5344CB8AC3E}">
        <p14:creationId xmlns:p14="http://schemas.microsoft.com/office/powerpoint/2010/main" val="1490161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2552" y="1341438"/>
            <a:ext cx="7498896" cy="4784725"/>
          </a:xfrm>
        </p:spPr>
      </p:pic>
      <p:sp>
        <p:nvSpPr>
          <p:cNvPr id="4" name="Slide Number Placeholder 3"/>
          <p:cNvSpPr>
            <a:spLocks noGrp="1"/>
          </p:cNvSpPr>
          <p:nvPr>
            <p:ph type="sldNum" sz="quarter" idx="12"/>
          </p:nvPr>
        </p:nvSpPr>
        <p:spPr/>
        <p:txBody>
          <a:bodyPr/>
          <a:lstStyle/>
          <a:p>
            <a:fld id="{6D5BFCA1-E57A-4B1F-AABF-D72B675C8F4F}" type="slidenum">
              <a:rPr lang="en-US" smtClean="0"/>
              <a:t>22</a:t>
            </a:fld>
            <a:endParaRPr lang="en-US"/>
          </a:p>
        </p:txBody>
      </p:sp>
    </p:spTree>
    <p:extLst>
      <p:ext uri="{BB962C8B-B14F-4D97-AF65-F5344CB8AC3E}">
        <p14:creationId xmlns:p14="http://schemas.microsoft.com/office/powerpoint/2010/main" val="5733332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a:t>
            </a:r>
            <a:endParaRPr lang="en-US" dirty="0"/>
          </a:p>
        </p:txBody>
      </p:sp>
      <p:sp>
        <p:nvSpPr>
          <p:cNvPr id="3" name="Content Placeholder 2"/>
          <p:cNvSpPr>
            <a:spLocks noGrp="1"/>
          </p:cNvSpPr>
          <p:nvPr>
            <p:ph idx="1"/>
          </p:nvPr>
        </p:nvSpPr>
        <p:spPr/>
        <p:txBody>
          <a:bodyPr/>
          <a:lstStyle/>
          <a:p>
            <a:r>
              <a:rPr lang="en-US" dirty="0"/>
              <a:t>Final models implemented in December 2016</a:t>
            </a:r>
          </a:p>
          <a:p>
            <a:r>
              <a:rPr lang="en-US" dirty="0" smtClean="0"/>
              <a:t>Throughout 2017, NYPD hired 100 analysts to perform crime analysis</a:t>
            </a:r>
          </a:p>
          <a:p>
            <a:pPr lvl="1"/>
            <a:r>
              <a:rPr lang="en-US" dirty="0" smtClean="0"/>
              <a:t>Trained to use </a:t>
            </a:r>
            <a:r>
              <a:rPr lang="en-US" dirty="0" err="1" smtClean="0"/>
              <a:t>Patternizr</a:t>
            </a:r>
            <a:r>
              <a:rPr lang="en-US" dirty="0" smtClean="0"/>
              <a:t> as part of their daily routine</a:t>
            </a:r>
          </a:p>
          <a:p>
            <a:r>
              <a:rPr lang="en-US" dirty="0" smtClean="0"/>
              <a:t>From January to July 2018, 400 complaints per week run through </a:t>
            </a:r>
            <a:r>
              <a:rPr lang="en-US" dirty="0" err="1" smtClean="0"/>
              <a:t>Patternizr</a:t>
            </a:r>
            <a:r>
              <a:rPr lang="en-US" dirty="0" smtClean="0"/>
              <a:t> (30% of all three crime types during that period)</a:t>
            </a:r>
          </a:p>
          <a:p>
            <a:r>
              <a:rPr lang="en-US" dirty="0" smtClean="0"/>
              <a:t>Analysts created more than 90 preliminary patterns per week, which require review and approval by specialist units</a:t>
            </a:r>
          </a:p>
        </p:txBody>
      </p:sp>
      <p:sp>
        <p:nvSpPr>
          <p:cNvPr id="4" name="Slide Number Placeholder 3"/>
          <p:cNvSpPr>
            <a:spLocks noGrp="1"/>
          </p:cNvSpPr>
          <p:nvPr>
            <p:ph type="sldNum" sz="quarter" idx="12"/>
          </p:nvPr>
        </p:nvSpPr>
        <p:spPr/>
        <p:txBody>
          <a:bodyPr/>
          <a:lstStyle/>
          <a:p>
            <a:fld id="{6D5BFCA1-E57A-4B1F-AABF-D72B675C8F4F}" type="slidenum">
              <a:rPr lang="en-US" smtClean="0"/>
              <a:t>23</a:t>
            </a:fld>
            <a:endParaRPr lang="en-US"/>
          </a:p>
        </p:txBody>
      </p:sp>
    </p:spTree>
    <p:extLst>
      <p:ext uri="{BB962C8B-B14F-4D97-AF65-F5344CB8AC3E}">
        <p14:creationId xmlns:p14="http://schemas.microsoft.com/office/powerpoint/2010/main" val="31863280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a:t>
            </a:r>
            <a:endParaRPr lang="en-US" dirty="0"/>
          </a:p>
        </p:txBody>
      </p:sp>
      <p:sp>
        <p:nvSpPr>
          <p:cNvPr id="3" name="Content Placeholder 2"/>
          <p:cNvSpPr>
            <a:spLocks noGrp="1"/>
          </p:cNvSpPr>
          <p:nvPr>
            <p:ph idx="1"/>
          </p:nvPr>
        </p:nvSpPr>
        <p:spPr/>
        <p:txBody>
          <a:bodyPr/>
          <a:lstStyle/>
          <a:p>
            <a:r>
              <a:rPr lang="en-US" dirty="0" smtClean="0"/>
              <a:t>Perpetrator shoplifting power drills and attacked employee with hypodermic needle when confronted</a:t>
            </a:r>
          </a:p>
          <a:p>
            <a:r>
              <a:rPr lang="en-US" dirty="0" smtClean="0"/>
              <a:t>Analyst ran complaint through </a:t>
            </a:r>
            <a:r>
              <a:rPr lang="en-US" dirty="0" err="1" smtClean="0"/>
              <a:t>Patternizr</a:t>
            </a:r>
            <a:r>
              <a:rPr lang="en-US" dirty="0" smtClean="0"/>
              <a:t> and discovered similar case in distant precinct</a:t>
            </a:r>
          </a:p>
          <a:p>
            <a:pPr lvl="1"/>
            <a:r>
              <a:rPr lang="en-US" dirty="0" smtClean="0"/>
              <a:t>Same robbery subtype (shoplifting), several matching words in narrative (drill, needle)</a:t>
            </a:r>
          </a:p>
          <a:p>
            <a:r>
              <a:rPr lang="en-US" dirty="0" smtClean="0"/>
              <a:t>Combined these two complaints into pattern, along with two other larcenies by the same person</a:t>
            </a:r>
          </a:p>
          <a:p>
            <a:r>
              <a:rPr lang="en-US" dirty="0" smtClean="0"/>
              <a:t>Passed to detective squad, conducted an investigation, and arrested the perpetrator who later pled guilty to larceny and felony assault</a:t>
            </a:r>
          </a:p>
          <a:p>
            <a:endParaRPr lang="en-US" dirty="0" smtClean="0"/>
          </a:p>
        </p:txBody>
      </p:sp>
      <p:sp>
        <p:nvSpPr>
          <p:cNvPr id="4" name="Slide Number Placeholder 3"/>
          <p:cNvSpPr>
            <a:spLocks noGrp="1"/>
          </p:cNvSpPr>
          <p:nvPr>
            <p:ph type="sldNum" sz="quarter" idx="12"/>
          </p:nvPr>
        </p:nvSpPr>
        <p:spPr/>
        <p:txBody>
          <a:bodyPr/>
          <a:lstStyle/>
          <a:p>
            <a:fld id="{6D5BFCA1-E57A-4B1F-AABF-D72B675C8F4F}" type="slidenum">
              <a:rPr lang="en-US" smtClean="0"/>
              <a:t>24</a:t>
            </a:fld>
            <a:endParaRPr lang="en-US"/>
          </a:p>
        </p:txBody>
      </p:sp>
    </p:spTree>
    <p:extLst>
      <p:ext uri="{BB962C8B-B14F-4D97-AF65-F5344CB8AC3E}">
        <p14:creationId xmlns:p14="http://schemas.microsoft.com/office/powerpoint/2010/main" val="13921971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Testimonial</a:t>
            </a:r>
            <a:endParaRPr lang="en-US" dirty="0"/>
          </a:p>
        </p:txBody>
      </p:sp>
      <p:sp>
        <p:nvSpPr>
          <p:cNvPr id="3" name="Content Placeholder 2"/>
          <p:cNvSpPr>
            <a:spLocks noGrp="1"/>
          </p:cNvSpPr>
          <p:nvPr>
            <p:ph idx="1"/>
          </p:nvPr>
        </p:nvSpPr>
        <p:spPr/>
        <p:txBody>
          <a:bodyPr/>
          <a:lstStyle/>
          <a:p>
            <a:r>
              <a:rPr lang="en-US" dirty="0" smtClean="0"/>
              <a:t>“</a:t>
            </a:r>
            <a:r>
              <a:rPr lang="en-US" dirty="0" err="1" smtClean="0"/>
              <a:t>Patternizr</a:t>
            </a:r>
            <a:r>
              <a:rPr lang="en-US" dirty="0" smtClean="0"/>
              <a:t> dramatically improves efficiency compared to traditional methods, and it still allows the analysts that work for me to apply their own thinking and analysis. The science doesn’t overwhelm the art.” – Debra </a:t>
            </a:r>
            <a:r>
              <a:rPr lang="en-US" dirty="0" err="1" smtClean="0"/>
              <a:t>Piehl</a:t>
            </a:r>
            <a:r>
              <a:rPr lang="en-US" dirty="0" smtClean="0"/>
              <a:t>, NYPD Senior Crime Analyst</a:t>
            </a:r>
          </a:p>
          <a:p>
            <a:pPr lvl="1"/>
            <a:endParaRPr lang="en-US" dirty="0" smtClean="0"/>
          </a:p>
        </p:txBody>
      </p:sp>
      <p:sp>
        <p:nvSpPr>
          <p:cNvPr id="4" name="Slide Number Placeholder 3"/>
          <p:cNvSpPr>
            <a:spLocks noGrp="1"/>
          </p:cNvSpPr>
          <p:nvPr>
            <p:ph type="sldNum" sz="quarter" idx="12"/>
          </p:nvPr>
        </p:nvSpPr>
        <p:spPr/>
        <p:txBody>
          <a:bodyPr/>
          <a:lstStyle/>
          <a:p>
            <a:fld id="{6D5BFCA1-E57A-4B1F-AABF-D72B675C8F4F}" type="slidenum">
              <a:rPr lang="en-US" smtClean="0"/>
              <a:t>25</a:t>
            </a:fld>
            <a:endParaRPr lang="en-US"/>
          </a:p>
        </p:txBody>
      </p:sp>
    </p:spTree>
    <p:extLst>
      <p:ext uri="{BB962C8B-B14F-4D97-AF65-F5344CB8AC3E}">
        <p14:creationId xmlns:p14="http://schemas.microsoft.com/office/powerpoint/2010/main" val="38839823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Analytics in action</a:t>
            </a:r>
            <a:endParaRPr lang="en-US" dirty="0"/>
          </a:p>
        </p:txBody>
      </p:sp>
      <p:sp>
        <p:nvSpPr>
          <p:cNvPr id="4" name="Slide Number Placeholder 3"/>
          <p:cNvSpPr>
            <a:spLocks noGrp="1"/>
          </p:cNvSpPr>
          <p:nvPr>
            <p:ph type="sldNum" sz="quarter" idx="12"/>
          </p:nvPr>
        </p:nvSpPr>
        <p:spPr/>
        <p:txBody>
          <a:bodyPr/>
          <a:lstStyle/>
          <a:p>
            <a:fld id="{F0C94032-CD4C-4C25-B0C2-CEC720522D92}" type="slidenum">
              <a:rPr lang="en-US" smtClean="0"/>
              <a:pPr/>
              <a:t>26</a:t>
            </a:fld>
            <a:endParaRPr lang="en-US" dirty="0"/>
          </a:p>
        </p:txBody>
      </p:sp>
      <p:sp>
        <p:nvSpPr>
          <p:cNvPr id="5" name="Content Placeholder 4"/>
          <p:cNvSpPr>
            <a:spLocks noGrp="1"/>
          </p:cNvSpPr>
          <p:nvPr>
            <p:ph sz="quarter" idx="1"/>
          </p:nvPr>
        </p:nvSpPr>
        <p:spPr/>
        <p:txBody>
          <a:bodyPr>
            <a:normAutofit/>
          </a:bodyPr>
          <a:lstStyle/>
          <a:p>
            <a:r>
              <a:rPr lang="en-US" dirty="0" smtClean="0"/>
              <a:t>First time an algorithm that helps investigators group related crimes has been deployed in production in a law enforcement environment</a:t>
            </a:r>
          </a:p>
          <a:p>
            <a:r>
              <a:rPr lang="en-US" dirty="0" smtClean="0"/>
              <a:t>Growing list of machine learning applications customized for public safety</a:t>
            </a:r>
          </a:p>
        </p:txBody>
      </p:sp>
    </p:spTree>
    <p:extLst>
      <p:ext uri="{BB962C8B-B14F-4D97-AF65-F5344CB8AC3E}">
        <p14:creationId xmlns:p14="http://schemas.microsoft.com/office/powerpoint/2010/main" val="1574546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r>
              <a:rPr lang="en-US" dirty="0" smtClean="0"/>
              <a:t>A. </a:t>
            </a:r>
            <a:r>
              <a:rPr lang="en-US" dirty="0" err="1" smtClean="0"/>
              <a:t>Chohlas</a:t>
            </a:r>
            <a:r>
              <a:rPr lang="en-US" dirty="0" smtClean="0"/>
              <a:t>-Wood, E. S. Levine, “A Recommendation Engine to Aid in Identifying Crime Patterns,” </a:t>
            </a:r>
            <a:r>
              <a:rPr lang="en-US" i="1" dirty="0" smtClean="0"/>
              <a:t>INFORMS Journal on Applied Analytics</a:t>
            </a:r>
            <a:r>
              <a:rPr lang="en-US" dirty="0" smtClean="0"/>
              <a:t>, Vol. 49, pp. 154-166, 2019</a:t>
            </a:r>
            <a:r>
              <a:rPr lang="en-US" i="1" dirty="0" smtClean="0"/>
              <a:t>.</a:t>
            </a:r>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27</a:t>
            </a:fld>
            <a:endParaRPr lang="en-US"/>
          </a:p>
        </p:txBody>
      </p:sp>
    </p:spTree>
    <p:extLst>
      <p:ext uri="{BB962C8B-B14F-4D97-AF65-F5344CB8AC3E}">
        <p14:creationId xmlns:p14="http://schemas.microsoft.com/office/powerpoint/2010/main" val="7431234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a:t>Break</a:t>
            </a:r>
            <a:endParaRPr lang="en-US" dirty="0"/>
          </a:p>
        </p:txBody>
      </p:sp>
      <p:sp>
        <p:nvSpPr>
          <p:cNvPr id="6" name="Subtitle 5"/>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fld id="{6D5BFCA1-E57A-4B1F-AABF-D72B675C8F4F}" type="slidenum">
              <a:rPr lang="en-US" smtClean="0"/>
              <a:t>28</a:t>
            </a:fld>
            <a:endParaRPr lang="en-US"/>
          </a:p>
        </p:txBody>
      </p:sp>
    </p:spTree>
    <p:extLst>
      <p:ext uri="{BB962C8B-B14F-4D97-AF65-F5344CB8AC3E}">
        <p14:creationId xmlns:p14="http://schemas.microsoft.com/office/powerpoint/2010/main" val="27909434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Travel time prediction in Dhaka, Bangladesh</a:t>
            </a:r>
            <a:endParaRPr lang="en-US" dirty="0"/>
          </a:p>
        </p:txBody>
      </p:sp>
      <p:sp>
        <p:nvSpPr>
          <p:cNvPr id="6" name="Subtitle 5"/>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fld id="{6D5BFCA1-E57A-4B1F-AABF-D72B675C8F4F}" type="slidenum">
              <a:rPr lang="en-US" smtClean="0"/>
              <a:t>29</a:t>
            </a:fld>
            <a:endParaRPr lang="en-US"/>
          </a:p>
        </p:txBody>
      </p:sp>
    </p:spTree>
    <p:extLst>
      <p:ext uri="{BB962C8B-B14F-4D97-AF65-F5344CB8AC3E}">
        <p14:creationId xmlns:p14="http://schemas.microsoft.com/office/powerpoint/2010/main" val="20460047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Predictive policing</a:t>
            </a:r>
            <a:endParaRPr lang="en-US" dirty="0"/>
          </a:p>
        </p:txBody>
      </p:sp>
      <p:sp>
        <p:nvSpPr>
          <p:cNvPr id="3" name="Content Placeholder 2"/>
          <p:cNvSpPr>
            <a:spLocks noGrp="1"/>
          </p:cNvSpPr>
          <p:nvPr>
            <p:ph idx="1"/>
          </p:nvPr>
        </p:nvSpPr>
        <p:spPr/>
        <p:txBody>
          <a:bodyPr/>
          <a:lstStyle/>
          <a:p>
            <a:r>
              <a:rPr lang="en-US" dirty="0" smtClean="0"/>
              <a:t>“The application of analytical techniques—particularly quantitative techniques—to identify likely targets for police intervention and prevent crime or solve past crime by making statistical predictions.” - Perry et al., 2013</a:t>
            </a:r>
          </a:p>
          <a:p>
            <a:r>
              <a:rPr lang="en-US" dirty="0" smtClean="0"/>
              <a:t>Increasingly common, for example:</a:t>
            </a:r>
          </a:p>
          <a:p>
            <a:pPr lvl="1"/>
            <a:r>
              <a:rPr lang="en-US" dirty="0" smtClean="0"/>
              <a:t>Forecast geographies at high risk of imminent crime</a:t>
            </a:r>
          </a:p>
          <a:p>
            <a:pPr lvl="1"/>
            <a:r>
              <a:rPr lang="en-US" dirty="0" smtClean="0"/>
              <a:t>Predict re-offenders to help with sentencing</a:t>
            </a:r>
          </a:p>
          <a:p>
            <a:pPr lvl="1"/>
            <a:r>
              <a:rPr lang="en-US" dirty="0" smtClean="0"/>
              <a:t>Identify individuals at risk for involvement in gun violence</a:t>
            </a:r>
          </a:p>
          <a:p>
            <a:r>
              <a:rPr lang="en-US" dirty="0" smtClean="0"/>
              <a:t>Identifying crime patterns is less studied</a:t>
            </a:r>
          </a:p>
        </p:txBody>
      </p:sp>
      <p:sp>
        <p:nvSpPr>
          <p:cNvPr id="4" name="Slide Number Placeholder 3"/>
          <p:cNvSpPr>
            <a:spLocks noGrp="1"/>
          </p:cNvSpPr>
          <p:nvPr>
            <p:ph type="sldNum" sz="quarter" idx="12"/>
          </p:nvPr>
        </p:nvSpPr>
        <p:spPr/>
        <p:txBody>
          <a:bodyPr/>
          <a:lstStyle/>
          <a:p>
            <a:fld id="{6D5BFCA1-E57A-4B1F-AABF-D72B675C8F4F}" type="slidenum">
              <a:rPr lang="en-US" smtClean="0"/>
              <a:t>3</a:t>
            </a:fld>
            <a:endParaRPr lang="en-US"/>
          </a:p>
        </p:txBody>
      </p:sp>
    </p:spTree>
    <p:extLst>
      <p:ext uri="{BB962C8B-B14F-4D97-AF65-F5344CB8AC3E}">
        <p14:creationId xmlns:p14="http://schemas.microsoft.com/office/powerpoint/2010/main" val="18960175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Today’s topic</a:t>
            </a:r>
          </a:p>
        </p:txBody>
      </p:sp>
      <p:sp>
        <p:nvSpPr>
          <p:cNvPr id="4" name="Slide Number Placeholder 3"/>
          <p:cNvSpPr>
            <a:spLocks noGrp="1"/>
          </p:cNvSpPr>
          <p:nvPr>
            <p:ph type="sldNum" sz="quarter" idx="12"/>
          </p:nvPr>
        </p:nvSpPr>
        <p:spPr/>
        <p:txBody>
          <a:bodyPr/>
          <a:lstStyle/>
          <a:p>
            <a:fld id="{6D5BFCA1-E57A-4B1F-AABF-D72B675C8F4F}" type="slidenum">
              <a:rPr lang="en-US" smtClean="0"/>
              <a:t>30</a:t>
            </a:fld>
            <a:endParaRPr lang="en-US"/>
          </a:p>
        </p:txBody>
      </p:sp>
      <p:sp>
        <p:nvSpPr>
          <p:cNvPr id="8" name="Content Placeholder 7"/>
          <p:cNvSpPr>
            <a:spLocks noGrp="1"/>
          </p:cNvSpPr>
          <p:nvPr>
            <p:ph idx="1"/>
          </p:nvPr>
        </p:nvSpPr>
        <p:spPr/>
        <p:txBody>
          <a:bodyPr/>
          <a:lstStyle/>
          <a:p>
            <a:r>
              <a:rPr lang="en-US" dirty="0"/>
              <a:t>Predict the travel time between two locations in a road network</a:t>
            </a:r>
          </a:p>
          <a:p>
            <a:endParaRPr lang="en-US" dirty="0"/>
          </a:p>
          <a:p>
            <a:r>
              <a:rPr lang="en-US" dirty="0"/>
              <a:t>What are some potential applications?</a:t>
            </a:r>
          </a:p>
          <a:p>
            <a:pPr lvl="1"/>
            <a:r>
              <a:rPr lang="en-US" dirty="0"/>
              <a:t>Supply chains</a:t>
            </a:r>
          </a:p>
          <a:p>
            <a:pPr lvl="1"/>
            <a:r>
              <a:rPr lang="en-US" dirty="0"/>
              <a:t>Last-mile delivery</a:t>
            </a:r>
          </a:p>
          <a:p>
            <a:pPr lvl="1"/>
            <a:r>
              <a:rPr lang="en-US" dirty="0"/>
              <a:t>Route optimization</a:t>
            </a:r>
          </a:p>
          <a:p>
            <a:pPr lvl="1"/>
            <a:r>
              <a:rPr lang="en-US" dirty="0"/>
              <a:t>Emergency medical service response</a:t>
            </a:r>
          </a:p>
          <a:p>
            <a:pPr lvl="1"/>
            <a:endParaRPr lang="en-US" dirty="0"/>
          </a:p>
          <a:p>
            <a:endParaRPr lang="en-US" dirty="0"/>
          </a:p>
          <a:p>
            <a:endParaRPr lang="en-US" dirty="0"/>
          </a:p>
        </p:txBody>
      </p:sp>
    </p:spTree>
    <p:extLst>
      <p:ext uri="{BB962C8B-B14F-4D97-AF65-F5344CB8AC3E}">
        <p14:creationId xmlns:p14="http://schemas.microsoft.com/office/powerpoint/2010/main" val="2518193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Emergency medical services</a:t>
            </a:r>
          </a:p>
        </p:txBody>
      </p:sp>
      <p:sp>
        <p:nvSpPr>
          <p:cNvPr id="3" name="Content Placeholder 2"/>
          <p:cNvSpPr>
            <a:spLocks noGrp="1"/>
          </p:cNvSpPr>
          <p:nvPr>
            <p:ph idx="1"/>
          </p:nvPr>
        </p:nvSpPr>
        <p:spPr>
          <a:xfrm>
            <a:off x="457200" y="1179407"/>
            <a:ext cx="8229600" cy="4785395"/>
          </a:xfrm>
        </p:spPr>
        <p:txBody>
          <a:bodyPr/>
          <a:lstStyle/>
          <a:p>
            <a:r>
              <a:rPr lang="en-US" dirty="0"/>
              <a:t>Time sensitive medical emergencies are responsible for over one-third of deaths worldwide</a:t>
            </a:r>
          </a:p>
          <a:p>
            <a:endParaRPr lang="en-US" sz="600" dirty="0"/>
          </a:p>
          <a:p>
            <a:r>
              <a:rPr lang="en-US" dirty="0"/>
              <a:t>Widespread empirical evidence that emergency medical services save lives </a:t>
            </a:r>
          </a:p>
          <a:p>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31</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0249" y="3268849"/>
            <a:ext cx="4603502" cy="3452626"/>
          </a:xfrm>
          <a:prstGeom prst="rect">
            <a:avLst/>
          </a:prstGeom>
        </p:spPr>
      </p:pic>
    </p:spTree>
    <p:extLst>
      <p:ext uri="{BB962C8B-B14F-4D97-AF65-F5344CB8AC3E}">
        <p14:creationId xmlns:p14="http://schemas.microsoft.com/office/powerpoint/2010/main" val="3017050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 in developing countries</a:t>
            </a:r>
          </a:p>
        </p:txBody>
      </p:sp>
      <p:sp>
        <p:nvSpPr>
          <p:cNvPr id="3" name="Content Placeholder 2"/>
          <p:cNvSpPr>
            <a:spLocks noGrp="1"/>
          </p:cNvSpPr>
          <p:nvPr>
            <p:ph idx="1"/>
          </p:nvPr>
        </p:nvSpPr>
        <p:spPr>
          <a:xfrm>
            <a:off x="457200" y="1107691"/>
            <a:ext cx="8229600" cy="4785395"/>
          </a:xfrm>
        </p:spPr>
        <p:txBody>
          <a:bodyPr/>
          <a:lstStyle/>
          <a:p>
            <a:r>
              <a:rPr lang="en-US" dirty="0"/>
              <a:t>Optimizing the routes for emergency medical services in developing countries is hard</a:t>
            </a:r>
          </a:p>
          <a:p>
            <a:pPr lvl="1"/>
            <a:r>
              <a:rPr lang="en-US" sz="2600" dirty="0"/>
              <a:t>Route disruptions occur regularly</a:t>
            </a:r>
          </a:p>
          <a:p>
            <a:pPr lvl="1"/>
            <a:r>
              <a:rPr lang="en-US" sz="2600" dirty="0"/>
              <a:t>It is not the norm to yield for emergency vehicles</a:t>
            </a:r>
          </a:p>
          <a:p>
            <a:pPr marL="0" indent="0">
              <a:buNone/>
            </a:pPr>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32</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4989" y="3059206"/>
            <a:ext cx="5065059" cy="3798794"/>
          </a:xfrm>
          <a:prstGeom prst="rect">
            <a:avLst/>
          </a:prstGeom>
        </p:spPr>
      </p:pic>
    </p:spTree>
    <p:extLst>
      <p:ext uri="{BB962C8B-B14F-4D97-AF65-F5344CB8AC3E}">
        <p14:creationId xmlns:p14="http://schemas.microsoft.com/office/powerpoint/2010/main" val="29577809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a:t>
            </a:r>
          </a:p>
        </p:txBody>
      </p:sp>
      <p:sp>
        <p:nvSpPr>
          <p:cNvPr id="3" name="Content Placeholder 2"/>
          <p:cNvSpPr>
            <a:spLocks noGrp="1"/>
          </p:cNvSpPr>
          <p:nvPr>
            <p:ph idx="1"/>
          </p:nvPr>
        </p:nvSpPr>
        <p:spPr>
          <a:xfrm>
            <a:off x="457199" y="1194075"/>
            <a:ext cx="8471647" cy="4785395"/>
          </a:xfrm>
        </p:spPr>
        <p:txBody>
          <a:bodyPr/>
          <a:lstStyle/>
          <a:p>
            <a:pPr marL="0" indent="0">
              <a:spcBef>
                <a:spcPts val="0"/>
              </a:spcBef>
              <a:buNone/>
            </a:pPr>
            <a:r>
              <a:rPr lang="en-US" sz="2400" dirty="0"/>
              <a:t>We develop a robust framework that optimizes in two stages:</a:t>
            </a:r>
          </a:p>
          <a:p>
            <a:pPr marL="0" indent="0">
              <a:spcBef>
                <a:spcPts val="0"/>
              </a:spcBef>
              <a:buNone/>
            </a:pPr>
            <a:endParaRPr lang="en-US" sz="1500" dirty="0"/>
          </a:p>
          <a:p>
            <a:pPr marL="514350" indent="-514350">
              <a:spcBef>
                <a:spcPts val="0"/>
              </a:spcBef>
              <a:buFont typeface="+mj-lt"/>
              <a:buAutoNum type="arabicPeriod"/>
            </a:pPr>
            <a:r>
              <a:rPr lang="en-US" sz="2400" dirty="0"/>
              <a:t>the location of emergency response vehicle outposts,</a:t>
            </a:r>
          </a:p>
          <a:p>
            <a:pPr marL="514350" indent="-514350">
              <a:spcBef>
                <a:spcPts val="0"/>
              </a:spcBef>
              <a:buFont typeface="+mj-lt"/>
              <a:buAutoNum type="arabicPeriod"/>
            </a:pPr>
            <a:endParaRPr lang="en-US" sz="800" dirty="0"/>
          </a:p>
          <a:p>
            <a:pPr marL="514350" indent="-514350">
              <a:spcBef>
                <a:spcPts val="0"/>
              </a:spcBef>
              <a:buFont typeface="+mj-lt"/>
              <a:buAutoNum type="arabicPeriod"/>
            </a:pPr>
            <a:r>
              <a:rPr lang="en-US" sz="2400" dirty="0"/>
              <a:t>and the routing of emergency response vehicles,</a:t>
            </a:r>
          </a:p>
          <a:p>
            <a:pPr marL="514350" indent="-514350">
              <a:spcBef>
                <a:spcPts val="0"/>
              </a:spcBef>
              <a:buFont typeface="+mj-lt"/>
              <a:buAutoNum type="arabicPeriod"/>
            </a:pPr>
            <a:endParaRPr lang="en-US" sz="1500" dirty="0"/>
          </a:p>
          <a:p>
            <a:pPr marL="0" indent="0">
              <a:spcBef>
                <a:spcPts val="0"/>
              </a:spcBef>
              <a:buNone/>
            </a:pPr>
            <a:r>
              <a:rPr lang="en-US" sz="2400" dirty="0"/>
              <a:t>incorporating uncertain travel times and uncertain spatial demand.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33</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6801" y="3444282"/>
            <a:ext cx="3065931" cy="341371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1952" y="3456832"/>
            <a:ext cx="3290048" cy="3264643"/>
          </a:xfrm>
          <a:prstGeom prst="rect">
            <a:avLst/>
          </a:prstGeom>
        </p:spPr>
      </p:pic>
    </p:spTree>
    <p:extLst>
      <p:ext uri="{BB962C8B-B14F-4D97-AF65-F5344CB8AC3E}">
        <p14:creationId xmlns:p14="http://schemas.microsoft.com/office/powerpoint/2010/main" val="26956527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overview</a:t>
            </a:r>
          </a:p>
        </p:txBody>
      </p:sp>
      <p:sp>
        <p:nvSpPr>
          <p:cNvPr id="4" name="Slide Number Placeholder 3"/>
          <p:cNvSpPr>
            <a:spLocks noGrp="1"/>
          </p:cNvSpPr>
          <p:nvPr>
            <p:ph type="sldNum" sz="quarter" idx="12"/>
          </p:nvPr>
        </p:nvSpPr>
        <p:spPr/>
        <p:txBody>
          <a:bodyPr/>
          <a:lstStyle/>
          <a:p>
            <a:fld id="{6D5BFCA1-E57A-4B1F-AABF-D72B675C8F4F}" type="slidenum">
              <a:rPr lang="en-US" smtClean="0"/>
              <a:t>34</a:t>
            </a:fld>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1275" y="1111624"/>
            <a:ext cx="8337241" cy="5609851"/>
          </a:xfrm>
        </p:spPr>
      </p:pic>
    </p:spTree>
    <p:extLst>
      <p:ext uri="{BB962C8B-B14F-4D97-AF65-F5344CB8AC3E}">
        <p14:creationId xmlns:p14="http://schemas.microsoft.com/office/powerpoint/2010/main" val="41639004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Dhaka, Bangladesh</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6D5BFCA1-E57A-4B1F-AABF-D72B675C8F4F}" type="slidenum">
              <a:rPr lang="en-US" smtClean="0"/>
              <a:t>35</a:t>
            </a:fld>
            <a:endParaRPr lang="en-US"/>
          </a:p>
        </p:txBody>
      </p:sp>
      <p:pic>
        <p:nvPicPr>
          <p:cNvPr id="5"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80728"/>
            <a:ext cx="9144000" cy="5877272"/>
          </a:xfrm>
          <a:prstGeom prst="rect">
            <a:avLst/>
          </a:prstGeom>
        </p:spPr>
      </p:pic>
    </p:spTree>
    <p:extLst>
      <p:ext uri="{BB962C8B-B14F-4D97-AF65-F5344CB8AC3E}">
        <p14:creationId xmlns:p14="http://schemas.microsoft.com/office/powerpoint/2010/main" val="37760523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Dhaka’s road network</a:t>
            </a:r>
          </a:p>
        </p:txBody>
      </p:sp>
      <p:sp>
        <p:nvSpPr>
          <p:cNvPr id="4" name="Slide Number Placeholder 3"/>
          <p:cNvSpPr>
            <a:spLocks noGrp="1"/>
          </p:cNvSpPr>
          <p:nvPr>
            <p:ph type="sldNum" sz="quarter" idx="12"/>
          </p:nvPr>
        </p:nvSpPr>
        <p:spPr/>
        <p:txBody>
          <a:bodyPr/>
          <a:lstStyle/>
          <a:p>
            <a:fld id="{6D5BFCA1-E57A-4B1F-AABF-D72B675C8F4F}" type="slidenum">
              <a:rPr lang="en-US" smtClean="0"/>
              <a:t>36</a:t>
            </a:fld>
            <a:endParaRPr lang="en-US"/>
          </a:p>
        </p:txBody>
      </p:sp>
      <p:sp>
        <p:nvSpPr>
          <p:cNvPr id="7" name="Content Placeholder 6"/>
          <p:cNvSpPr>
            <a:spLocks noGrp="1"/>
          </p:cNvSpPr>
          <p:nvPr>
            <p:ph idx="1"/>
          </p:nvPr>
        </p:nvSpPr>
        <p:spPr>
          <a:xfrm>
            <a:off x="457200" y="1340768"/>
            <a:ext cx="3486151" cy="4785395"/>
          </a:xfrm>
        </p:spPr>
        <p:txBody>
          <a:bodyPr/>
          <a:lstStyle/>
          <a:p>
            <a:r>
              <a:rPr lang="en-US" dirty="0"/>
              <a:t>Complete road network</a:t>
            </a:r>
          </a:p>
          <a:p>
            <a:endParaRPr lang="en-US" dirty="0"/>
          </a:p>
          <a:p>
            <a:r>
              <a:rPr lang="en-US" dirty="0"/>
              <a:t>Contains:</a:t>
            </a:r>
          </a:p>
          <a:p>
            <a:pPr lvl="1"/>
            <a:r>
              <a:rPr lang="en-US" sz="2600" dirty="0"/>
              <a:t>5,358 nodes</a:t>
            </a:r>
          </a:p>
          <a:p>
            <a:pPr lvl="1"/>
            <a:r>
              <a:rPr lang="en-US" sz="2600" dirty="0"/>
              <a:t>16,538 edges</a:t>
            </a:r>
          </a:p>
          <a:p>
            <a:endParaRPr lang="en-US" dirty="0"/>
          </a:p>
          <a:p>
            <a:r>
              <a:rPr lang="en-US" dirty="0"/>
              <a:t>Overlaid on Dhaka’s 92 wards</a:t>
            </a:r>
          </a:p>
        </p:txBody>
      </p:sp>
      <p:pic>
        <p:nvPicPr>
          <p:cNvPr id="8"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0503" y="980728"/>
            <a:ext cx="4458361" cy="5877272"/>
          </a:xfrm>
          <a:prstGeom prst="rect">
            <a:avLst/>
          </a:prstGeom>
        </p:spPr>
      </p:pic>
    </p:spTree>
    <p:extLst>
      <p:ext uri="{BB962C8B-B14F-4D97-AF65-F5344CB8AC3E}">
        <p14:creationId xmlns:p14="http://schemas.microsoft.com/office/powerpoint/2010/main" val="12267420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a:t>
            </a:r>
          </a:p>
        </p:txBody>
      </p:sp>
      <p:sp>
        <p:nvSpPr>
          <p:cNvPr id="3" name="Content Placeholder 2"/>
          <p:cNvSpPr>
            <a:spLocks noGrp="1"/>
          </p:cNvSpPr>
          <p:nvPr>
            <p:ph idx="1"/>
          </p:nvPr>
        </p:nvSpPr>
        <p:spPr>
          <a:xfrm>
            <a:off x="457200" y="1240752"/>
            <a:ext cx="8229600" cy="4785395"/>
          </a:xfrm>
        </p:spPr>
        <p:txBody>
          <a:bodyPr/>
          <a:lstStyle/>
          <a:p>
            <a:r>
              <a:rPr lang="en-US" dirty="0"/>
              <a:t>Collected travel time data for 30 days using GPS devices installed in 5 volunteer cars</a:t>
            </a:r>
          </a:p>
          <a:p>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37</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0213" y="2359824"/>
            <a:ext cx="5743574" cy="4307680"/>
          </a:xfrm>
          <a:prstGeom prst="rect">
            <a:avLst/>
          </a:prstGeom>
        </p:spPr>
      </p:pic>
    </p:spTree>
    <p:extLst>
      <p:ext uri="{BB962C8B-B14F-4D97-AF65-F5344CB8AC3E}">
        <p14:creationId xmlns:p14="http://schemas.microsoft.com/office/powerpoint/2010/main" val="28769012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 matching algorithm</a:t>
            </a:r>
          </a:p>
        </p:txBody>
      </p:sp>
      <p:sp>
        <p:nvSpPr>
          <p:cNvPr id="3" name="Content Placeholder 2"/>
          <p:cNvSpPr>
            <a:spLocks noGrp="1"/>
          </p:cNvSpPr>
          <p:nvPr>
            <p:ph idx="1"/>
          </p:nvPr>
        </p:nvSpPr>
        <p:spPr>
          <a:xfrm>
            <a:off x="457200" y="1340768"/>
            <a:ext cx="3469341" cy="4785395"/>
          </a:xfrm>
        </p:spPr>
        <p:txBody>
          <a:bodyPr/>
          <a:lstStyle/>
          <a:p>
            <a:endParaRPr lang="en-US" dirty="0"/>
          </a:p>
          <a:p>
            <a:r>
              <a:rPr lang="en-US" dirty="0"/>
              <a:t>Translate collected GPS data to edges on the road network</a:t>
            </a:r>
          </a:p>
          <a:p>
            <a:endParaRPr lang="en-US" dirty="0"/>
          </a:p>
          <a:p>
            <a:r>
              <a:rPr lang="en-US" dirty="0"/>
              <a:t>Challenging for messy road networks</a:t>
            </a:r>
          </a:p>
        </p:txBody>
      </p:sp>
      <p:sp>
        <p:nvSpPr>
          <p:cNvPr id="4" name="Slide Number Placeholder 3"/>
          <p:cNvSpPr>
            <a:spLocks noGrp="1"/>
          </p:cNvSpPr>
          <p:nvPr>
            <p:ph type="sldNum" sz="quarter" idx="12"/>
          </p:nvPr>
        </p:nvSpPr>
        <p:spPr/>
        <p:txBody>
          <a:bodyPr/>
          <a:lstStyle/>
          <a:p>
            <a:fld id="{6D5BFCA1-E57A-4B1F-AABF-D72B675C8F4F}" type="slidenum">
              <a:rPr lang="en-US" smtClean="0"/>
              <a:t>38</a:t>
            </a:fld>
            <a:endParaRPr lang="en-US"/>
          </a:p>
        </p:txBody>
      </p:sp>
      <p:pic>
        <p:nvPicPr>
          <p:cNvPr id="5" name="Picture 4"/>
          <p:cNvPicPr>
            <a:picLocks noChangeAspect="1"/>
          </p:cNvPicPr>
          <p:nvPr/>
        </p:nvPicPr>
        <p:blipFill>
          <a:blip r:embed="rId2"/>
          <a:stretch>
            <a:fillRect/>
          </a:stretch>
        </p:blipFill>
        <p:spPr>
          <a:xfrm>
            <a:off x="4105834" y="1034515"/>
            <a:ext cx="4652577" cy="5773271"/>
          </a:xfrm>
          <a:prstGeom prst="rect">
            <a:avLst/>
          </a:prstGeom>
        </p:spPr>
      </p:pic>
    </p:spTree>
    <p:extLst>
      <p:ext uri="{BB962C8B-B14F-4D97-AF65-F5344CB8AC3E}">
        <p14:creationId xmlns:p14="http://schemas.microsoft.com/office/powerpoint/2010/main" val="21043134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exploration</a:t>
            </a:r>
          </a:p>
        </p:txBody>
      </p:sp>
      <p:sp>
        <p:nvSpPr>
          <p:cNvPr id="3" name="Content Placeholder 2"/>
          <p:cNvSpPr>
            <a:spLocks noGrp="1"/>
          </p:cNvSpPr>
          <p:nvPr>
            <p:ph idx="1"/>
          </p:nvPr>
        </p:nvSpPr>
        <p:spPr>
          <a:xfrm>
            <a:off x="457200" y="1179407"/>
            <a:ext cx="8229600" cy="4785395"/>
          </a:xfrm>
        </p:spPr>
        <p:txBody>
          <a:bodyPr/>
          <a:lstStyle/>
          <a:p>
            <a:r>
              <a:rPr lang="en-US" sz="2600" dirty="0"/>
              <a:t>Obtained data for 269 unique trips</a:t>
            </a:r>
          </a:p>
          <a:p>
            <a:endParaRPr lang="en-US" sz="200" dirty="0"/>
          </a:p>
          <a:p>
            <a:r>
              <a:rPr lang="en-US" sz="2600" dirty="0"/>
              <a:t>Trips ranged from 1 to 15 edges, with an average trip length of 4.1 edges</a:t>
            </a:r>
          </a:p>
          <a:p>
            <a:endParaRPr lang="en-US" sz="200" dirty="0"/>
          </a:p>
          <a:p>
            <a:r>
              <a:rPr lang="en-US" sz="2600" dirty="0"/>
              <a:t>Edges were sampled between 0 to 30 times, with an average of 3.9 observations per edge</a:t>
            </a:r>
          </a:p>
          <a:p>
            <a:endParaRPr lang="en-US" sz="1000" dirty="0"/>
          </a:p>
        </p:txBody>
      </p:sp>
      <p:sp>
        <p:nvSpPr>
          <p:cNvPr id="4" name="Slide Number Placeholder 3"/>
          <p:cNvSpPr>
            <a:spLocks noGrp="1"/>
          </p:cNvSpPr>
          <p:nvPr>
            <p:ph type="sldNum" sz="quarter" idx="12"/>
          </p:nvPr>
        </p:nvSpPr>
        <p:spPr/>
        <p:txBody>
          <a:bodyPr/>
          <a:lstStyle/>
          <a:p>
            <a:fld id="{6D5BFCA1-E57A-4B1F-AABF-D72B675C8F4F}" type="slidenum">
              <a:rPr lang="en-US" smtClean="0"/>
              <a:t>39</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58" y="3428893"/>
            <a:ext cx="4573178" cy="343806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2201" y="3428894"/>
            <a:ext cx="4551799" cy="3421997"/>
          </a:xfrm>
          <a:prstGeom prst="rect">
            <a:avLst/>
          </a:prstGeom>
        </p:spPr>
      </p:pic>
    </p:spTree>
    <p:extLst>
      <p:ext uri="{BB962C8B-B14F-4D97-AF65-F5344CB8AC3E}">
        <p14:creationId xmlns:p14="http://schemas.microsoft.com/office/powerpoint/2010/main" val="1386922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Crime patterns</a:t>
            </a:r>
            <a:endParaRPr lang="en-US" dirty="0"/>
          </a:p>
        </p:txBody>
      </p:sp>
      <p:sp>
        <p:nvSpPr>
          <p:cNvPr id="3" name="Content Placeholder 2"/>
          <p:cNvSpPr>
            <a:spLocks noGrp="1"/>
          </p:cNvSpPr>
          <p:nvPr>
            <p:ph idx="1"/>
          </p:nvPr>
        </p:nvSpPr>
        <p:spPr/>
        <p:txBody>
          <a:bodyPr/>
          <a:lstStyle/>
          <a:p>
            <a:r>
              <a:rPr lang="en-US" dirty="0" smtClean="0"/>
              <a:t>A </a:t>
            </a:r>
            <a:r>
              <a:rPr lang="en-US" u="sng" dirty="0" smtClean="0"/>
              <a:t>pattern</a:t>
            </a:r>
            <a:r>
              <a:rPr lang="en-US" dirty="0" smtClean="0"/>
              <a:t> is a series of individual crimes committed by the same person</a:t>
            </a:r>
          </a:p>
          <a:p>
            <a:r>
              <a:rPr lang="en-US" dirty="0" smtClean="0"/>
              <a:t>Why is it useful to identify patterns?</a:t>
            </a:r>
          </a:p>
          <a:p>
            <a:pPr lvl="1"/>
            <a:r>
              <a:rPr lang="en-US" dirty="0" smtClean="0"/>
              <a:t>Use evidence from related crimes to more easily identify and catch the criminal</a:t>
            </a:r>
          </a:p>
          <a:p>
            <a:pPr lvl="1"/>
            <a:r>
              <a:rPr lang="en-US" dirty="0" smtClean="0"/>
              <a:t>An arrest connected to multiple crimes in a pattern can close more investigations and facilitate more accurate charges by prosecution</a:t>
            </a:r>
          </a:p>
          <a:p>
            <a:r>
              <a:rPr lang="en-US" dirty="0" smtClean="0"/>
              <a:t>Focus on </a:t>
            </a:r>
            <a:r>
              <a:rPr lang="en-US" dirty="0" smtClean="0"/>
              <a:t>burglaries (enter a building without consent to steal something), robberies (stealing with force or threat), </a:t>
            </a:r>
            <a:r>
              <a:rPr lang="en-US" dirty="0" smtClean="0"/>
              <a:t>grand larcenies </a:t>
            </a:r>
            <a:r>
              <a:rPr lang="en-US" dirty="0" smtClean="0"/>
              <a:t>(stealing above a certain value) in </a:t>
            </a:r>
            <a:r>
              <a:rPr lang="en-US" dirty="0" smtClean="0"/>
              <a:t>New York City</a:t>
            </a:r>
          </a:p>
          <a:p>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4</a:t>
            </a:fld>
            <a:endParaRPr lang="en-US"/>
          </a:p>
        </p:txBody>
      </p:sp>
    </p:spTree>
    <p:extLst>
      <p:ext uri="{BB962C8B-B14F-4D97-AF65-F5344CB8AC3E}">
        <p14:creationId xmlns:p14="http://schemas.microsoft.com/office/powerpoint/2010/main" val="23409455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processing: creating sub-trips</a:t>
            </a:r>
          </a:p>
        </p:txBody>
      </p:sp>
      <p:sp>
        <p:nvSpPr>
          <p:cNvPr id="4" name="Slide Number Placeholder 3"/>
          <p:cNvSpPr>
            <a:spLocks noGrp="1"/>
          </p:cNvSpPr>
          <p:nvPr>
            <p:ph type="sldNum" sz="quarter" idx="12"/>
          </p:nvPr>
        </p:nvSpPr>
        <p:spPr/>
        <p:txBody>
          <a:bodyPr/>
          <a:lstStyle/>
          <a:p>
            <a:fld id="{6D5BFCA1-E57A-4B1F-AABF-D72B675C8F4F}" type="slidenum">
              <a:rPr lang="en-US" smtClean="0"/>
              <a:t>40</a:t>
            </a:fld>
            <a:endParaRPr lang="en-US"/>
          </a:p>
        </p:txBody>
      </p:sp>
      <p:sp>
        <p:nvSpPr>
          <p:cNvPr id="6" name="Content Placeholder 5"/>
          <p:cNvSpPr>
            <a:spLocks noGrp="1"/>
          </p:cNvSpPr>
          <p:nvPr>
            <p:ph idx="1"/>
          </p:nvPr>
        </p:nvSpPr>
        <p:spPr/>
        <p:txBody>
          <a:bodyPr/>
          <a:lstStyle/>
          <a:p>
            <a:r>
              <a:rPr lang="en-US" dirty="0"/>
              <a:t>Expanded trip data to create 4086 sub-trips</a:t>
            </a:r>
          </a:p>
          <a:p>
            <a:endParaRPr lang="en-US" sz="500" dirty="0"/>
          </a:p>
          <a:p>
            <a:pPr lvl="1"/>
            <a:r>
              <a:rPr lang="en-US" dirty="0"/>
              <a:t>15x increase in data</a:t>
            </a:r>
          </a:p>
          <a:p>
            <a:pPr lvl="1"/>
            <a:endParaRPr lang="en-US" sz="200" dirty="0"/>
          </a:p>
          <a:p>
            <a:pPr lvl="1"/>
            <a:r>
              <a:rPr lang="en-US" dirty="0"/>
              <a:t>Allows us to capture intermediary ward information</a:t>
            </a:r>
          </a:p>
          <a:p>
            <a:endParaRPr lang="en-US" dirty="0"/>
          </a:p>
        </p:txBody>
      </p:sp>
      <p:pic>
        <p:nvPicPr>
          <p:cNvPr id="7"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160" y="3384312"/>
            <a:ext cx="8731680" cy="2972038"/>
          </a:xfrm>
          <a:prstGeom prst="rect">
            <a:avLst/>
          </a:prstGeom>
        </p:spPr>
      </p:pic>
    </p:spTree>
    <p:extLst>
      <p:ext uri="{BB962C8B-B14F-4D97-AF65-F5344CB8AC3E}">
        <p14:creationId xmlns:p14="http://schemas.microsoft.com/office/powerpoint/2010/main" val="35314759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summary</a:t>
            </a:r>
          </a:p>
        </p:txBody>
      </p:sp>
      <p:sp>
        <p:nvSpPr>
          <p:cNvPr id="3" name="Content Placeholder 2"/>
          <p:cNvSpPr>
            <a:spLocks noGrp="1"/>
          </p:cNvSpPr>
          <p:nvPr>
            <p:ph idx="1"/>
          </p:nvPr>
        </p:nvSpPr>
        <p:spPr>
          <a:xfrm>
            <a:off x="457200" y="1304910"/>
            <a:ext cx="8229600" cy="4785395"/>
          </a:xfrm>
        </p:spPr>
        <p:txBody>
          <a:bodyPr/>
          <a:lstStyle/>
          <a:p>
            <a:r>
              <a:rPr lang="en-US" dirty="0"/>
              <a:t>Average speed of 2.45 km/h with a standard deviation of 3.64 km/h for sub-trip data</a:t>
            </a:r>
          </a:p>
          <a:p>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41</a:t>
            </a:fld>
            <a:endParaRPr lang="en-US"/>
          </a:p>
        </p:txBody>
      </p:sp>
      <p:grpSp>
        <p:nvGrpSpPr>
          <p:cNvPr id="9" name="Group 8"/>
          <p:cNvGrpSpPr/>
          <p:nvPr/>
        </p:nvGrpSpPr>
        <p:grpSpPr>
          <a:xfrm>
            <a:off x="1308847" y="2277035"/>
            <a:ext cx="6472518" cy="4598894"/>
            <a:chOff x="1308847" y="2784402"/>
            <a:chExt cx="5952565" cy="4073598"/>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8847" y="2784402"/>
              <a:ext cx="5952565" cy="4073598"/>
            </a:xfrm>
            <a:prstGeom prst="rect">
              <a:avLst/>
            </a:prstGeom>
          </p:spPr>
        </p:pic>
        <p:sp>
          <p:nvSpPr>
            <p:cNvPr id="6" name="TextBox 5"/>
            <p:cNvSpPr txBox="1"/>
            <p:nvPr/>
          </p:nvSpPr>
          <p:spPr>
            <a:xfrm>
              <a:off x="5858435" y="3012309"/>
              <a:ext cx="1062318" cy="369332"/>
            </a:xfrm>
            <a:prstGeom prst="rect">
              <a:avLst/>
            </a:prstGeom>
            <a:solidFill>
              <a:schemeClr val="bg1"/>
            </a:solidFill>
          </p:spPr>
          <p:txBody>
            <a:bodyPr wrap="square" rtlCol="0">
              <a:spAutoFit/>
            </a:bodyPr>
            <a:lstStyle/>
            <a:p>
              <a:r>
                <a:rPr lang="en-US" dirty="0"/>
                <a:t>Trip data</a:t>
              </a:r>
            </a:p>
          </p:txBody>
        </p:sp>
        <p:sp>
          <p:nvSpPr>
            <p:cNvPr id="7" name="TextBox 6"/>
            <p:cNvSpPr txBox="1"/>
            <p:nvPr/>
          </p:nvSpPr>
          <p:spPr>
            <a:xfrm>
              <a:off x="5749421" y="4137152"/>
              <a:ext cx="1223680" cy="369332"/>
            </a:xfrm>
            <a:prstGeom prst="rect">
              <a:avLst/>
            </a:prstGeom>
            <a:solidFill>
              <a:schemeClr val="bg1"/>
            </a:solidFill>
          </p:spPr>
          <p:txBody>
            <a:bodyPr wrap="square" rtlCol="0">
              <a:spAutoFit/>
            </a:bodyPr>
            <a:lstStyle/>
            <a:p>
              <a:r>
                <a:rPr lang="en-US"/>
                <a:t>Edge data</a:t>
              </a:r>
              <a:endParaRPr lang="en-US" dirty="0"/>
            </a:p>
          </p:txBody>
        </p:sp>
        <p:sp>
          <p:nvSpPr>
            <p:cNvPr id="8" name="TextBox 7"/>
            <p:cNvSpPr txBox="1"/>
            <p:nvPr/>
          </p:nvSpPr>
          <p:spPr>
            <a:xfrm>
              <a:off x="5495529" y="5369186"/>
              <a:ext cx="1420904" cy="369332"/>
            </a:xfrm>
            <a:prstGeom prst="rect">
              <a:avLst/>
            </a:prstGeom>
            <a:solidFill>
              <a:schemeClr val="bg1"/>
            </a:solidFill>
          </p:spPr>
          <p:txBody>
            <a:bodyPr wrap="square" rtlCol="0">
              <a:spAutoFit/>
            </a:bodyPr>
            <a:lstStyle/>
            <a:p>
              <a:r>
                <a:rPr lang="en-US"/>
                <a:t>Sub-trip data</a:t>
              </a:r>
              <a:endParaRPr lang="en-US" dirty="0"/>
            </a:p>
          </p:txBody>
        </p:sp>
      </p:grpSp>
    </p:spTree>
    <p:extLst>
      <p:ext uri="{BB962C8B-B14F-4D97-AF65-F5344CB8AC3E}">
        <p14:creationId xmlns:p14="http://schemas.microsoft.com/office/powerpoint/2010/main" val="135979135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Feature selection</a:t>
            </a:r>
          </a:p>
        </p:txBody>
      </p:sp>
      <p:sp>
        <p:nvSpPr>
          <p:cNvPr id="3" name="Content Placeholder 2"/>
          <p:cNvSpPr>
            <a:spLocks noGrp="1"/>
          </p:cNvSpPr>
          <p:nvPr>
            <p:ph idx="1"/>
          </p:nvPr>
        </p:nvSpPr>
        <p:spPr>
          <a:xfrm>
            <a:off x="457200" y="1251123"/>
            <a:ext cx="8229600" cy="4785395"/>
          </a:xfrm>
        </p:spPr>
        <p:txBody>
          <a:bodyPr/>
          <a:lstStyle/>
          <a:p>
            <a:pPr marL="0" indent="0">
              <a:buNone/>
            </a:pPr>
            <a:r>
              <a:rPr lang="en-US" u="sng" dirty="0"/>
              <a:t>Target</a:t>
            </a:r>
            <a:endParaRPr lang="en-US" dirty="0"/>
          </a:p>
          <a:p>
            <a:r>
              <a:rPr lang="en-US" dirty="0"/>
              <a:t>Travel time from node </a:t>
            </a:r>
            <a:r>
              <a:rPr lang="en-US" i="1" dirty="0" err="1"/>
              <a:t>i</a:t>
            </a:r>
            <a:r>
              <a:rPr lang="en-US" dirty="0"/>
              <a:t> to node </a:t>
            </a:r>
            <a:r>
              <a:rPr lang="en-US" i="1" dirty="0"/>
              <a:t>j</a:t>
            </a:r>
          </a:p>
          <a:p>
            <a:pPr marL="0" indent="0">
              <a:buNone/>
            </a:pPr>
            <a:endParaRPr lang="en-US" sz="1200" i="1" dirty="0"/>
          </a:p>
          <a:p>
            <a:pPr marL="0" indent="0">
              <a:buNone/>
            </a:pPr>
            <a:r>
              <a:rPr lang="en-US" u="sng" dirty="0"/>
              <a:t>Features</a:t>
            </a:r>
          </a:p>
          <a:p>
            <a:r>
              <a:rPr lang="en-US" dirty="0"/>
              <a:t>Distance from node </a:t>
            </a:r>
            <a:r>
              <a:rPr lang="en-US" i="1" dirty="0" err="1"/>
              <a:t>i</a:t>
            </a:r>
            <a:r>
              <a:rPr lang="en-US" dirty="0"/>
              <a:t> to node </a:t>
            </a:r>
            <a:r>
              <a:rPr lang="en-US" i="1" dirty="0"/>
              <a:t>j</a:t>
            </a:r>
          </a:p>
          <a:p>
            <a:r>
              <a:rPr lang="en-US" dirty="0"/>
              <a:t>Day of the week</a:t>
            </a:r>
          </a:p>
          <a:p>
            <a:r>
              <a:rPr lang="en-US" dirty="0"/>
              <a:t>Time of day</a:t>
            </a:r>
          </a:p>
          <a:p>
            <a:r>
              <a:rPr lang="en-US" dirty="0"/>
              <a:t>Origin and destination information</a:t>
            </a:r>
          </a:p>
          <a:p>
            <a:pPr lvl="1"/>
            <a:r>
              <a:rPr lang="en-US" sz="2600" dirty="0"/>
              <a:t>Demographics</a:t>
            </a:r>
          </a:p>
          <a:p>
            <a:pPr lvl="1"/>
            <a:r>
              <a:rPr lang="en-US" sz="2600" dirty="0"/>
              <a:t>Building types</a:t>
            </a:r>
          </a:p>
          <a:p>
            <a:pPr lvl="1"/>
            <a:r>
              <a:rPr lang="en-US" sz="2600" dirty="0"/>
              <a:t>Building density</a:t>
            </a:r>
          </a:p>
        </p:txBody>
      </p:sp>
      <p:sp>
        <p:nvSpPr>
          <p:cNvPr id="4" name="Slide Number Placeholder 3"/>
          <p:cNvSpPr>
            <a:spLocks noGrp="1"/>
          </p:cNvSpPr>
          <p:nvPr>
            <p:ph type="sldNum" sz="quarter" idx="12"/>
          </p:nvPr>
        </p:nvSpPr>
        <p:spPr/>
        <p:txBody>
          <a:bodyPr/>
          <a:lstStyle/>
          <a:p>
            <a:fld id="{6D5BFCA1-E57A-4B1F-AABF-D72B675C8F4F}" type="slidenum">
              <a:rPr lang="en-US" smtClean="0"/>
              <a:t>42</a:t>
            </a:fld>
            <a:endParaRPr lang="en-US"/>
          </a:p>
        </p:txBody>
      </p:sp>
    </p:spTree>
    <p:extLst>
      <p:ext uri="{BB962C8B-B14F-4D97-AF65-F5344CB8AC3E}">
        <p14:creationId xmlns:p14="http://schemas.microsoft.com/office/powerpoint/2010/main" val="1862501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 selection</a:t>
            </a:r>
          </a:p>
        </p:txBody>
      </p:sp>
      <p:sp>
        <p:nvSpPr>
          <p:cNvPr id="3" name="Content Placeholder 2"/>
          <p:cNvSpPr>
            <a:spLocks noGrp="1"/>
          </p:cNvSpPr>
          <p:nvPr>
            <p:ph idx="1"/>
          </p:nvPr>
        </p:nvSpPr>
        <p:spPr/>
        <p:txBody>
          <a:bodyPr/>
          <a:lstStyle/>
          <a:p>
            <a:pPr marL="0" indent="0">
              <a:buNone/>
            </a:pPr>
            <a:r>
              <a:rPr lang="en-US" u="sng" dirty="0"/>
              <a:t>Naïve approaches</a:t>
            </a:r>
          </a:p>
          <a:p>
            <a:pPr marL="0" indent="0">
              <a:buNone/>
            </a:pPr>
            <a:endParaRPr lang="en-US" sz="600" dirty="0"/>
          </a:p>
          <a:p>
            <a:r>
              <a:rPr lang="en-US" dirty="0"/>
              <a:t>Average travel time</a:t>
            </a:r>
          </a:p>
          <a:p>
            <a:r>
              <a:rPr lang="en-US" dirty="0"/>
              <a:t>Distance-only regression</a:t>
            </a:r>
          </a:p>
          <a:p>
            <a:endParaRPr lang="en-US" dirty="0"/>
          </a:p>
          <a:p>
            <a:pPr marL="0" indent="0">
              <a:buNone/>
            </a:pPr>
            <a:r>
              <a:rPr lang="en-US" u="sng" dirty="0"/>
              <a:t>Machine learning approaches</a:t>
            </a:r>
          </a:p>
          <a:p>
            <a:pPr marL="0" indent="0">
              <a:buNone/>
            </a:pPr>
            <a:endParaRPr lang="en-US" sz="600" dirty="0"/>
          </a:p>
          <a:p>
            <a:r>
              <a:rPr lang="en-US" dirty="0"/>
              <a:t>Linear regression with LASSO</a:t>
            </a:r>
          </a:p>
          <a:p>
            <a:r>
              <a:rPr lang="en-US" dirty="0" err="1"/>
              <a:t>AdaBoost</a:t>
            </a:r>
            <a:r>
              <a:rPr lang="en-US" dirty="0"/>
              <a:t> decision trees</a:t>
            </a:r>
          </a:p>
          <a:p>
            <a:r>
              <a:rPr lang="en-US" dirty="0"/>
              <a:t>K-nearest </a:t>
            </a:r>
            <a:r>
              <a:rPr lang="en-US" dirty="0" err="1"/>
              <a:t>neighbour</a:t>
            </a:r>
            <a:endParaRPr lang="en-US" dirty="0"/>
          </a:p>
          <a:p>
            <a:r>
              <a:rPr lang="en-US" dirty="0"/>
              <a:t>Random forest</a:t>
            </a:r>
          </a:p>
        </p:txBody>
      </p:sp>
      <p:sp>
        <p:nvSpPr>
          <p:cNvPr id="4" name="Slide Number Placeholder 3"/>
          <p:cNvSpPr>
            <a:spLocks noGrp="1"/>
          </p:cNvSpPr>
          <p:nvPr>
            <p:ph type="sldNum" sz="quarter" idx="12"/>
          </p:nvPr>
        </p:nvSpPr>
        <p:spPr/>
        <p:txBody>
          <a:bodyPr/>
          <a:lstStyle/>
          <a:p>
            <a:fld id="{6D5BFCA1-E57A-4B1F-AABF-D72B675C8F4F}" type="slidenum">
              <a:rPr lang="en-US" smtClean="0"/>
              <a:t>43</a:t>
            </a:fld>
            <a:endParaRPr lang="en-US"/>
          </a:p>
        </p:txBody>
      </p:sp>
    </p:spTree>
    <p:extLst>
      <p:ext uri="{BB962C8B-B14F-4D97-AF65-F5344CB8AC3E}">
        <p14:creationId xmlns:p14="http://schemas.microsoft.com/office/powerpoint/2010/main" val="354343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AdaBoost</a:t>
            </a:r>
            <a:r>
              <a:rPr lang="en-US" dirty="0"/>
              <a:t> </a:t>
            </a:r>
          </a:p>
        </p:txBody>
      </p:sp>
      <p:sp>
        <p:nvSpPr>
          <p:cNvPr id="3" name="Content Placeholder 2"/>
          <p:cNvSpPr>
            <a:spLocks noGrp="1"/>
          </p:cNvSpPr>
          <p:nvPr>
            <p:ph idx="1"/>
          </p:nvPr>
        </p:nvSpPr>
        <p:spPr>
          <a:xfrm>
            <a:off x="457200" y="1312192"/>
            <a:ext cx="8229600" cy="4785395"/>
          </a:xfrm>
        </p:spPr>
        <p:txBody>
          <a:bodyPr/>
          <a:lstStyle/>
          <a:p>
            <a:r>
              <a:rPr lang="en-US" dirty="0" err="1"/>
              <a:t>AdaBoost</a:t>
            </a:r>
            <a:r>
              <a:rPr lang="en-US" dirty="0"/>
              <a:t> or Adaptive Boosting is a type of ensemble method that sequentially trains decision trees</a:t>
            </a:r>
          </a:p>
          <a:p>
            <a:endParaRPr lang="en-US" sz="1600" dirty="0"/>
          </a:p>
          <a:p>
            <a:r>
              <a:rPr lang="en-US" dirty="0"/>
              <a:t>At each stage of the algorithm, we gather information about the relative 'hardness' of each training sample </a:t>
            </a:r>
          </a:p>
          <a:p>
            <a:endParaRPr lang="en-US" sz="1600" dirty="0"/>
          </a:p>
          <a:p>
            <a:r>
              <a:rPr lang="en-US" dirty="0"/>
              <a:t>This information is used such that later trees tend to focus on harder-to-classify examples</a:t>
            </a:r>
          </a:p>
          <a:p>
            <a:endParaRPr lang="en-US" sz="1600" dirty="0"/>
          </a:p>
          <a:p>
            <a:r>
              <a:rPr lang="en-US" b="1" dirty="0"/>
              <a:t>Hyper-parameters: </a:t>
            </a:r>
            <a:r>
              <a:rPr lang="en-US" dirty="0"/>
              <a:t>number of trees, learning rate </a:t>
            </a:r>
          </a:p>
        </p:txBody>
      </p:sp>
      <p:sp>
        <p:nvSpPr>
          <p:cNvPr id="4" name="Slide Number Placeholder 3"/>
          <p:cNvSpPr>
            <a:spLocks noGrp="1"/>
          </p:cNvSpPr>
          <p:nvPr>
            <p:ph type="sldNum" sz="quarter" idx="12"/>
          </p:nvPr>
        </p:nvSpPr>
        <p:spPr/>
        <p:txBody>
          <a:bodyPr/>
          <a:lstStyle/>
          <a:p>
            <a:fld id="{6D5BFCA1-E57A-4B1F-AABF-D72B675C8F4F}" type="slidenum">
              <a:rPr lang="en-US" smtClean="0"/>
              <a:t>44</a:t>
            </a:fld>
            <a:endParaRPr lang="en-US"/>
          </a:p>
        </p:txBody>
      </p:sp>
    </p:spTree>
    <p:extLst>
      <p:ext uri="{BB962C8B-B14F-4D97-AF65-F5344CB8AC3E}">
        <p14:creationId xmlns:p14="http://schemas.microsoft.com/office/powerpoint/2010/main" val="1882275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K-nearest </a:t>
            </a:r>
            <a:r>
              <a:rPr lang="en-US" dirty="0" err="1"/>
              <a:t>neighbours</a:t>
            </a:r>
            <a:endParaRPr lang="en-US" dirty="0"/>
          </a:p>
        </p:txBody>
      </p:sp>
      <p:sp>
        <p:nvSpPr>
          <p:cNvPr id="3" name="Content Placeholder 2"/>
          <p:cNvSpPr>
            <a:spLocks noGrp="1"/>
          </p:cNvSpPr>
          <p:nvPr>
            <p:ph idx="1"/>
          </p:nvPr>
        </p:nvSpPr>
        <p:spPr/>
        <p:txBody>
          <a:bodyPr/>
          <a:lstStyle/>
          <a:p>
            <a:r>
              <a:rPr lang="en-US" dirty="0"/>
              <a:t>Simple non-parametric approach for both classification and regression</a:t>
            </a:r>
            <a:endParaRPr lang="en-US" sz="1200" dirty="0"/>
          </a:p>
          <a:p>
            <a:endParaRPr lang="en-US" sz="1200" dirty="0"/>
          </a:p>
          <a:p>
            <a:r>
              <a:rPr lang="en-US" dirty="0"/>
              <a:t>Given a new observation:</a:t>
            </a:r>
          </a:p>
          <a:p>
            <a:pPr marL="914400" lvl="1" indent="-514350">
              <a:buFont typeface="+mj-lt"/>
              <a:buAutoNum type="arabicPeriod"/>
            </a:pPr>
            <a:r>
              <a:rPr lang="en-US" sz="2600" dirty="0"/>
              <a:t>Find the K closest </a:t>
            </a:r>
            <a:r>
              <a:rPr lang="en-US" sz="2600" dirty="0" err="1"/>
              <a:t>neighbours</a:t>
            </a:r>
            <a:r>
              <a:rPr lang="en-US" sz="2600" dirty="0"/>
              <a:t> in feature space</a:t>
            </a:r>
          </a:p>
          <a:p>
            <a:pPr marL="914400" lvl="1" indent="-514350">
              <a:buFont typeface="+mj-lt"/>
              <a:buAutoNum type="arabicPeriod"/>
            </a:pPr>
            <a:r>
              <a:rPr lang="en-US" sz="2600" dirty="0"/>
              <a:t>Weight each </a:t>
            </a:r>
            <a:r>
              <a:rPr lang="en-US" sz="2600" dirty="0" err="1"/>
              <a:t>neighbour</a:t>
            </a:r>
            <a:r>
              <a:rPr lang="en-US" sz="2600" dirty="0"/>
              <a:t> by 1/d, where d is the distance to the new point</a:t>
            </a:r>
          </a:p>
          <a:p>
            <a:pPr marL="914400" lvl="1" indent="-514350">
              <a:buFont typeface="+mj-lt"/>
              <a:buAutoNum type="arabicPeriod"/>
            </a:pPr>
            <a:r>
              <a:rPr lang="en-US" sz="2600" dirty="0"/>
              <a:t>Predict the weighted average of those K </a:t>
            </a:r>
            <a:r>
              <a:rPr lang="en-US" sz="2600" dirty="0" err="1"/>
              <a:t>neighbours</a:t>
            </a:r>
            <a:endParaRPr lang="en-US" dirty="0"/>
          </a:p>
          <a:p>
            <a:endParaRPr lang="en-US" dirty="0"/>
          </a:p>
          <a:p>
            <a:r>
              <a:rPr lang="en-US" b="1" dirty="0"/>
              <a:t>Hyper-parameters:</a:t>
            </a:r>
            <a:r>
              <a:rPr lang="en-US" dirty="0"/>
              <a:t> K, distance metric </a:t>
            </a:r>
          </a:p>
          <a:p>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45</a:t>
            </a:fld>
            <a:endParaRPr lang="en-US"/>
          </a:p>
        </p:txBody>
      </p:sp>
    </p:spTree>
    <p:extLst>
      <p:ext uri="{BB962C8B-B14F-4D97-AF65-F5344CB8AC3E}">
        <p14:creationId xmlns:p14="http://schemas.microsoft.com/office/powerpoint/2010/main" val="427735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LASSO and random forest</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0" indent="0">
                  <a:buNone/>
                </a:pPr>
                <a:r>
                  <a:rPr lang="en-US" u="sng" dirty="0"/>
                  <a:t>LASSO</a:t>
                </a:r>
              </a:p>
              <a:p>
                <a:r>
                  <a:rPr lang="en-US" dirty="0"/>
                  <a:t>Regularized linear regression:</a:t>
                </a:r>
              </a:p>
              <a:p>
                <a:endParaRPr lang="en-US" sz="600" dirty="0"/>
              </a:p>
              <a:p>
                <a:pPr marL="0" indent="0">
                  <a:buNone/>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charset="0"/>
                                </a:rPr>
                                <m:t>min</m:t>
                              </m:r>
                              <m:r>
                                <a:rPr lang="en-US">
                                  <a:latin typeface="Cambria Math" charset="0"/>
                                </a:rPr>
                                <m:t> </m:t>
                              </m:r>
                            </m:e>
                            <m:lim>
                              <m:r>
                                <a:rPr lang="en-US" i="1">
                                  <a:latin typeface="Cambria Math" charset="0"/>
                                </a:rPr>
                                <m:t>𝐵</m:t>
                              </m:r>
                            </m:lim>
                          </m:limLow>
                        </m:fName>
                        <m:e>
                          <m:f>
                            <m:fPr>
                              <m:ctrlPr>
                                <a:rPr lang="bg-BG" i="1">
                                  <a:latin typeface="Cambria Math" panose="02040503050406030204" pitchFamily="18" charset="0"/>
                                </a:rPr>
                              </m:ctrlPr>
                            </m:fPr>
                            <m:num>
                              <m:r>
                                <a:rPr lang="en-US" i="1">
                                  <a:latin typeface="Cambria Math" charset="0"/>
                                </a:rPr>
                                <m:t>1</m:t>
                              </m:r>
                            </m:num>
                            <m:den>
                              <m:r>
                                <a:rPr lang="en-US" i="1">
                                  <a:latin typeface="Cambria Math" charset="0"/>
                                </a:rPr>
                                <m:t>𝑛</m:t>
                              </m:r>
                            </m:den>
                          </m:f>
                          <m:sSubSup>
                            <m:sSubSupPr>
                              <m:ctrlPr>
                                <a:rPr lang="en-US" i="1">
                                  <a:latin typeface="Cambria Math" panose="02040503050406030204" pitchFamily="18" charset="0"/>
                                </a:rPr>
                              </m:ctrlPr>
                            </m:sSubSupPr>
                            <m:e>
                              <m:d>
                                <m:dPr>
                                  <m:begChr m:val="‖"/>
                                  <m:endChr m:val="‖"/>
                                  <m:ctrlPr>
                                    <a:rPr lang="en-US" i="1">
                                      <a:latin typeface="Cambria Math" panose="02040503050406030204" pitchFamily="18" charset="0"/>
                                    </a:rPr>
                                  </m:ctrlPr>
                                </m:dPr>
                                <m:e>
                                  <m:r>
                                    <a:rPr lang="en-US" i="1">
                                      <a:latin typeface="Cambria Math" charset="0"/>
                                    </a:rPr>
                                    <m:t>𝑋𝐵</m:t>
                                  </m:r>
                                  <m:r>
                                    <a:rPr lang="en-US" i="1">
                                      <a:latin typeface="Cambria Math" charset="0"/>
                                    </a:rPr>
                                    <m:t>−</m:t>
                                  </m:r>
                                  <m:r>
                                    <a:rPr lang="en-US" i="1">
                                      <a:latin typeface="Cambria Math" charset="0"/>
                                    </a:rPr>
                                    <m:t>𝑦</m:t>
                                  </m:r>
                                </m:e>
                              </m:d>
                            </m:e>
                            <m:sub>
                              <m:r>
                                <a:rPr lang="en-US" i="1">
                                  <a:latin typeface="Cambria Math" charset="0"/>
                                </a:rPr>
                                <m:t>2</m:t>
                              </m:r>
                            </m:sub>
                            <m:sup>
                              <m:r>
                                <a:rPr lang="en-US" i="1">
                                  <a:latin typeface="Cambria Math" charset="0"/>
                                </a:rPr>
                                <m:t>2</m:t>
                              </m:r>
                            </m:sup>
                          </m:sSubSup>
                          <m:r>
                            <a:rPr lang="en-US" i="1">
                              <a:latin typeface="Cambria Math" charset="0"/>
                            </a:rPr>
                            <m:t>+ </m:t>
                          </m:r>
                          <m:r>
                            <a:rPr lang="en-US" i="1">
                              <a:latin typeface="Cambria Math" charset="0"/>
                              <a:ea typeface="Cambria Math" charset="0"/>
                              <a:cs typeface="Cambria Math" charset="0"/>
                            </a:rPr>
                            <m:t>𝜆</m:t>
                          </m:r>
                          <m:sSub>
                            <m:sSubPr>
                              <m:ctrlPr>
                                <a:rPr lang="en-US" i="1">
                                  <a:latin typeface="Cambria Math" panose="02040503050406030204" pitchFamily="18" charset="0"/>
                                </a:rPr>
                              </m:ctrlPr>
                            </m:sSubPr>
                            <m:e>
                              <m:d>
                                <m:dPr>
                                  <m:begChr m:val="‖"/>
                                  <m:endChr m:val="‖"/>
                                  <m:ctrlPr>
                                    <a:rPr lang="en-US" i="1">
                                      <a:latin typeface="Cambria Math" panose="02040503050406030204" pitchFamily="18" charset="0"/>
                                    </a:rPr>
                                  </m:ctrlPr>
                                </m:dPr>
                                <m:e>
                                  <m:r>
                                    <a:rPr lang="en-US" i="1">
                                      <a:latin typeface="Cambria Math" charset="0"/>
                                    </a:rPr>
                                    <m:t>𝐵</m:t>
                                  </m:r>
                                </m:e>
                              </m:d>
                            </m:e>
                            <m:sub>
                              <m:r>
                                <a:rPr lang="en-US" b="0" i="1" smtClean="0">
                                  <a:latin typeface="Cambria Math" charset="0"/>
                                </a:rPr>
                                <m:t>1</m:t>
                              </m:r>
                            </m:sub>
                          </m:sSub>
                        </m:e>
                      </m:func>
                    </m:oMath>
                  </m:oMathPara>
                </a14:m>
                <a:endParaRPr lang="en-US" dirty="0"/>
              </a:p>
              <a:p>
                <a:endParaRPr lang="en-US" sz="1200" b="1" dirty="0"/>
              </a:p>
              <a:p>
                <a:r>
                  <a:rPr lang="en-US" b="1" dirty="0"/>
                  <a:t>Hyper-parameters:</a:t>
                </a:r>
                <a:r>
                  <a:rPr lang="en-US" dirty="0"/>
                  <a:t> lambda</a:t>
                </a:r>
              </a:p>
              <a:p>
                <a:pPr marL="0" indent="0">
                  <a:buNone/>
                </a:pPr>
                <a:endParaRPr lang="en-US" sz="1400" u="sng" dirty="0"/>
              </a:p>
              <a:p>
                <a:pPr marL="0" indent="0">
                  <a:buNone/>
                </a:pPr>
                <a:r>
                  <a:rPr lang="en-US" u="sng" dirty="0"/>
                  <a:t>Random forest</a:t>
                </a:r>
              </a:p>
              <a:p>
                <a:r>
                  <a:rPr lang="en-US" dirty="0"/>
                  <a:t>Ensemble of decision trees</a:t>
                </a:r>
              </a:p>
              <a:p>
                <a:endParaRPr lang="en-US" sz="1200" dirty="0"/>
              </a:p>
              <a:p>
                <a:r>
                  <a:rPr lang="en-US" b="1" dirty="0"/>
                  <a:t>Hyper-parameters:</a:t>
                </a:r>
                <a:r>
                  <a:rPr lang="en-US" dirty="0"/>
                  <a:t> number of trees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481" t="-1274" b="-1529"/>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6D5BFCA1-E57A-4B1F-AABF-D72B675C8F4F}" type="slidenum">
              <a:rPr lang="en-US" smtClean="0"/>
              <a:t>46</a:t>
            </a:fld>
            <a:endParaRPr lang="en-US"/>
          </a:p>
        </p:txBody>
      </p:sp>
    </p:spTree>
    <p:extLst>
      <p:ext uri="{BB962C8B-B14F-4D97-AF65-F5344CB8AC3E}">
        <p14:creationId xmlns:p14="http://schemas.microsoft.com/office/powerpoint/2010/main" val="363181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 training</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Repeated 10-fold cross validation</a:t>
                </a:r>
              </a:p>
              <a:p>
                <a:pPr lvl="1"/>
                <a:r>
                  <a:rPr lang="en-US" dirty="0"/>
                  <a:t>100 repetitions</a:t>
                </a:r>
              </a:p>
              <a:p>
                <a:pPr lvl="1"/>
                <a:endParaRPr lang="en-US" dirty="0"/>
              </a:p>
              <a:p>
                <a:r>
                  <a:rPr lang="en-US" dirty="0"/>
                  <a:t>Evaluate models using root mean squared error (RMSE):</a:t>
                </a:r>
              </a:p>
              <a:p>
                <a:pPr marL="0" indent="0">
                  <a:buNone/>
                </a:pPr>
                <a14:m>
                  <m:oMathPara xmlns:m="http://schemas.openxmlformats.org/officeDocument/2006/math">
                    <m:oMathParaPr>
                      <m:jc m:val="centerGroup"/>
                    </m:oMathParaPr>
                    <m:oMath xmlns:m="http://schemas.openxmlformats.org/officeDocument/2006/math">
                      <m:rad>
                        <m:radPr>
                          <m:degHide m:val="on"/>
                          <m:ctrlPr>
                            <a:rPr lang="en-US" i="1" smtClean="0">
                              <a:latin typeface="Cambria Math" panose="02040503050406030204" pitchFamily="18" charset="0"/>
                            </a:rPr>
                          </m:ctrlPr>
                        </m:radPr>
                        <m:deg/>
                        <m:e>
                          <m:f>
                            <m:fPr>
                              <m:ctrlPr>
                                <a:rPr lang="bg-BG" i="1" smtClean="0">
                                  <a:latin typeface="Cambria Math" panose="02040503050406030204" pitchFamily="18" charset="0"/>
                                </a:rPr>
                              </m:ctrlPr>
                            </m:fPr>
                            <m:num>
                              <m:nary>
                                <m:naryPr>
                                  <m:chr m:val="∑"/>
                                  <m:limLoc m:val="subSup"/>
                                  <m:ctrlPr>
                                    <a:rPr lang="is-IS" i="1" smtClean="0">
                                      <a:latin typeface="Cambria Math" panose="02040503050406030204" pitchFamily="18" charset="0"/>
                                    </a:rPr>
                                  </m:ctrlPr>
                                </m:naryPr>
                                <m:sub>
                                  <m:r>
                                    <m:rPr>
                                      <m:brk m:alnAt="25"/>
                                    </m:rPr>
                                    <a:rPr lang="en-US" b="0" i="1" smtClean="0">
                                      <a:latin typeface="Cambria Math" charset="0"/>
                                    </a:rPr>
                                    <m:t>𝑖</m:t>
                                  </m:r>
                                  <m:r>
                                    <a:rPr lang="en-US" b="0" i="1" smtClean="0">
                                      <a:latin typeface="Cambria Math" charset="0"/>
                                    </a:rPr>
                                    <m:t>=1</m:t>
                                  </m:r>
                                </m:sub>
                                <m:sup>
                                  <m:r>
                                    <a:rPr lang="en-US" b="0" i="1" smtClean="0">
                                      <a:latin typeface="Cambria Math" charset="0"/>
                                    </a:rPr>
                                    <m:t>𝑛</m:t>
                                  </m:r>
                                </m:sup>
                                <m:e>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acc>
                                            <m:accPr>
                                              <m:chr m:val="̂"/>
                                              <m:ctrlPr>
                                                <a:rPr lang="en-US" b="0" i="1" smtClean="0">
                                                  <a:latin typeface="Cambria Math" panose="02040503050406030204" pitchFamily="18" charset="0"/>
                                                </a:rPr>
                                              </m:ctrlPr>
                                            </m:accPr>
                                            <m:e>
                                              <m:sSub>
                                                <m:sSubPr>
                                                  <m:ctrlPr>
                                                    <a:rPr lang="en-US" b="0" i="1" smtClean="0">
                                                      <a:latin typeface="Cambria Math" panose="02040503050406030204" pitchFamily="18" charset="0"/>
                                                    </a:rPr>
                                                  </m:ctrlPr>
                                                </m:sSubPr>
                                                <m:e>
                                                  <m:r>
                                                    <a:rPr lang="en-US" b="0" i="1" smtClean="0">
                                                      <a:latin typeface="Cambria Math" charset="0"/>
                                                    </a:rPr>
                                                    <m:t>𝑦</m:t>
                                                  </m:r>
                                                </m:e>
                                                <m:sub>
                                                  <m:r>
                                                    <a:rPr lang="en-US" b="0" i="1" smtClean="0">
                                                      <a:latin typeface="Cambria Math" charset="0"/>
                                                    </a:rPr>
                                                    <m:t>𝑖</m:t>
                                                  </m:r>
                                                </m:sub>
                                              </m:sSub>
                                            </m:e>
                                          </m:acc>
                                          <m:r>
                                            <a:rPr lang="en-US" b="0" i="1" smtClean="0">
                                              <a:latin typeface="Cambria Math" charset="0"/>
                                            </a:rPr>
                                            <m:t>−</m:t>
                                          </m:r>
                                          <m:sSub>
                                            <m:sSubPr>
                                              <m:ctrlPr>
                                                <a:rPr lang="en-US" b="0" i="1" smtClean="0">
                                                  <a:latin typeface="Cambria Math" panose="02040503050406030204" pitchFamily="18" charset="0"/>
                                                </a:rPr>
                                              </m:ctrlPr>
                                            </m:sSubPr>
                                            <m:e>
                                              <m:r>
                                                <a:rPr lang="en-US" b="0" i="1" smtClean="0">
                                                  <a:latin typeface="Cambria Math" charset="0"/>
                                                </a:rPr>
                                                <m:t>𝑦</m:t>
                                              </m:r>
                                            </m:e>
                                            <m:sub>
                                              <m:r>
                                                <a:rPr lang="en-US" b="0" i="1" smtClean="0">
                                                  <a:latin typeface="Cambria Math" charset="0"/>
                                                </a:rPr>
                                                <m:t>𝑖</m:t>
                                              </m:r>
                                            </m:sub>
                                          </m:sSub>
                                        </m:e>
                                      </m:d>
                                    </m:e>
                                    <m:sup>
                                      <m:r>
                                        <a:rPr lang="en-US" b="0" i="1" smtClean="0">
                                          <a:latin typeface="Cambria Math" charset="0"/>
                                        </a:rPr>
                                        <m:t>2</m:t>
                                      </m:r>
                                    </m:sup>
                                  </m:sSup>
                                </m:e>
                              </m:nary>
                            </m:num>
                            <m:den>
                              <m:r>
                                <a:rPr lang="en-US" b="0" i="1" smtClean="0">
                                  <a:latin typeface="Cambria Math" charset="0"/>
                                </a:rPr>
                                <m:t>𝑛</m:t>
                              </m:r>
                            </m:den>
                          </m:f>
                        </m:e>
                      </m:rad>
                    </m:oMath>
                  </m:oMathPara>
                </a14:m>
                <a:endParaRPr lang="en-US" dirty="0"/>
              </a:p>
              <a:p>
                <a:endParaRPr lang="en-US" dirty="0"/>
              </a:p>
              <a:p>
                <a:r>
                  <a:rPr lang="en-US" dirty="0"/>
                  <a:t>Coded using Python 3.5 and the </a:t>
                </a:r>
                <a:r>
                  <a:rPr lang="en-US" dirty="0" err="1"/>
                  <a:t>scikit</a:t>
                </a:r>
                <a:r>
                  <a:rPr lang="en-US" dirty="0"/>
                  <a:t>-learn package</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33" t="-1274" b="-127"/>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6D5BFCA1-E57A-4B1F-AABF-D72B675C8F4F}" type="slidenum">
              <a:rPr lang="en-US" smtClean="0"/>
              <a:t>47</a:t>
            </a:fld>
            <a:endParaRPr lang="en-US"/>
          </a:p>
        </p:txBody>
      </p:sp>
    </p:spTree>
    <p:extLst>
      <p:ext uri="{BB962C8B-B14F-4D97-AF65-F5344CB8AC3E}">
        <p14:creationId xmlns:p14="http://schemas.microsoft.com/office/powerpoint/2010/main" val="22942660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Edge prediction error</a:t>
            </a:r>
          </a:p>
        </p:txBody>
      </p:sp>
      <p:sp>
        <p:nvSpPr>
          <p:cNvPr id="4" name="Slide Number Placeholder 3"/>
          <p:cNvSpPr>
            <a:spLocks noGrp="1"/>
          </p:cNvSpPr>
          <p:nvPr>
            <p:ph type="sldNum" sz="quarter" idx="12"/>
          </p:nvPr>
        </p:nvSpPr>
        <p:spPr/>
        <p:txBody>
          <a:bodyPr/>
          <a:lstStyle/>
          <a:p>
            <a:fld id="{6D5BFCA1-E57A-4B1F-AABF-D72B675C8F4F}" type="slidenum">
              <a:rPr lang="en-US" smtClean="0"/>
              <a:t>48</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075" y="1079581"/>
            <a:ext cx="8772657" cy="5341893"/>
          </a:xfrm>
          <a:prstGeom prst="rect">
            <a:avLst/>
          </a:prstGeom>
        </p:spPr>
      </p:pic>
    </p:spTree>
    <p:extLst>
      <p:ext uri="{BB962C8B-B14F-4D97-AF65-F5344CB8AC3E}">
        <p14:creationId xmlns:p14="http://schemas.microsoft.com/office/powerpoint/2010/main" val="47015992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075" y="1079581"/>
            <a:ext cx="8906590" cy="5341893"/>
          </a:xfrm>
          <a:prstGeom prst="rect">
            <a:avLst/>
          </a:prstGeom>
        </p:spPr>
      </p:pic>
      <p:sp>
        <p:nvSpPr>
          <p:cNvPr id="2" name="Title 1"/>
          <p:cNvSpPr>
            <a:spLocks noGrp="1"/>
          </p:cNvSpPr>
          <p:nvPr>
            <p:ph type="title"/>
          </p:nvPr>
        </p:nvSpPr>
        <p:spPr/>
        <p:txBody>
          <a:bodyPr/>
          <a:lstStyle/>
          <a:p>
            <a:r>
              <a:rPr lang="en-US" dirty="0" smtClean="0"/>
              <a:t>Trip </a:t>
            </a:r>
            <a:r>
              <a:rPr lang="en-US" dirty="0"/>
              <a:t>prediction error</a:t>
            </a:r>
          </a:p>
        </p:txBody>
      </p:sp>
      <p:sp>
        <p:nvSpPr>
          <p:cNvPr id="4" name="Slide Number Placeholder 3"/>
          <p:cNvSpPr>
            <a:spLocks noGrp="1"/>
          </p:cNvSpPr>
          <p:nvPr>
            <p:ph type="sldNum" sz="quarter" idx="12"/>
          </p:nvPr>
        </p:nvSpPr>
        <p:spPr/>
        <p:txBody>
          <a:bodyPr/>
          <a:lstStyle/>
          <a:p>
            <a:fld id="{6D5BFCA1-E57A-4B1F-AABF-D72B675C8F4F}" type="slidenum">
              <a:rPr lang="en-US" smtClean="0"/>
              <a:t>49</a:t>
            </a:fld>
            <a:endParaRPr lang="en-US"/>
          </a:p>
        </p:txBody>
      </p:sp>
    </p:spTree>
    <p:extLst>
      <p:ext uri="{BB962C8B-B14F-4D97-AF65-F5344CB8AC3E}">
        <p14:creationId xmlns:p14="http://schemas.microsoft.com/office/powerpoint/2010/main" val="17679279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York City</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8780" y="1576388"/>
            <a:ext cx="4133850" cy="4314825"/>
          </a:xfrm>
        </p:spPr>
      </p:pic>
      <p:sp>
        <p:nvSpPr>
          <p:cNvPr id="4" name="Slide Number Placeholder 3"/>
          <p:cNvSpPr>
            <a:spLocks noGrp="1"/>
          </p:cNvSpPr>
          <p:nvPr>
            <p:ph type="sldNum" sz="quarter" idx="12"/>
          </p:nvPr>
        </p:nvSpPr>
        <p:spPr/>
        <p:txBody>
          <a:bodyPr/>
          <a:lstStyle/>
          <a:p>
            <a:fld id="{6D5BFCA1-E57A-4B1F-AABF-D72B675C8F4F}" type="slidenum">
              <a:rPr lang="en-US" smtClean="0"/>
              <a:t>5</a:t>
            </a:fld>
            <a:endParaRPr lang="en-US"/>
          </a:p>
        </p:txBody>
      </p:sp>
      <p:sp>
        <p:nvSpPr>
          <p:cNvPr id="6" name="Content Placeholder 2"/>
          <p:cNvSpPr txBox="1">
            <a:spLocks/>
          </p:cNvSpPr>
          <p:nvPr/>
        </p:nvSpPr>
        <p:spPr>
          <a:xfrm>
            <a:off x="5358984" y="1340768"/>
            <a:ext cx="3327816" cy="47853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In 2016, </a:t>
            </a:r>
          </a:p>
          <a:p>
            <a:pPr lvl="1"/>
            <a:r>
              <a:rPr lang="en-US" dirty="0" smtClean="0"/>
              <a:t>13K burglaries</a:t>
            </a:r>
          </a:p>
          <a:p>
            <a:pPr lvl="1"/>
            <a:r>
              <a:rPr lang="en-US" dirty="0" smtClean="0"/>
              <a:t>15K robberies</a:t>
            </a:r>
          </a:p>
          <a:p>
            <a:pPr lvl="1"/>
            <a:r>
              <a:rPr lang="en-US" dirty="0" smtClean="0"/>
              <a:t>44K grand larcenies</a:t>
            </a:r>
          </a:p>
          <a:p>
            <a:r>
              <a:rPr lang="en-US" dirty="0" smtClean="0"/>
              <a:t>For context, Toronto has about 3000-4000 robberies a year for 3M people (8M in NYC)</a:t>
            </a:r>
            <a:endParaRPr lang="en-US" dirty="0"/>
          </a:p>
        </p:txBody>
      </p:sp>
    </p:spTree>
    <p:extLst>
      <p:ext uri="{BB962C8B-B14F-4D97-AF65-F5344CB8AC3E}">
        <p14:creationId xmlns:p14="http://schemas.microsoft.com/office/powerpoint/2010/main" val="342345793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075" y="1079581"/>
            <a:ext cx="8772658" cy="5331591"/>
          </a:xfrm>
          <a:prstGeom prst="rect">
            <a:avLst/>
          </a:prstGeom>
        </p:spPr>
      </p:pic>
      <p:sp>
        <p:nvSpPr>
          <p:cNvPr id="2" name="Title 1"/>
          <p:cNvSpPr>
            <a:spLocks noGrp="1"/>
          </p:cNvSpPr>
          <p:nvPr>
            <p:ph type="title"/>
          </p:nvPr>
        </p:nvSpPr>
        <p:spPr/>
        <p:txBody>
          <a:bodyPr/>
          <a:lstStyle/>
          <a:p>
            <a:r>
              <a:rPr lang="en-US" dirty="0" smtClean="0"/>
              <a:t>Sub-trip </a:t>
            </a:r>
            <a:r>
              <a:rPr lang="en-US" dirty="0"/>
              <a:t>prediction error</a:t>
            </a:r>
          </a:p>
        </p:txBody>
      </p:sp>
      <p:sp>
        <p:nvSpPr>
          <p:cNvPr id="4" name="Slide Number Placeholder 3"/>
          <p:cNvSpPr>
            <a:spLocks noGrp="1"/>
          </p:cNvSpPr>
          <p:nvPr>
            <p:ph type="sldNum" sz="quarter" idx="12"/>
          </p:nvPr>
        </p:nvSpPr>
        <p:spPr/>
        <p:txBody>
          <a:bodyPr/>
          <a:lstStyle/>
          <a:p>
            <a:fld id="{6D5BFCA1-E57A-4B1F-AABF-D72B675C8F4F}" type="slidenum">
              <a:rPr lang="en-US" smtClean="0"/>
              <a:t>50</a:t>
            </a:fld>
            <a:endParaRPr lang="en-US"/>
          </a:p>
        </p:txBody>
      </p:sp>
    </p:spTree>
    <p:extLst>
      <p:ext uri="{BB962C8B-B14F-4D97-AF65-F5344CB8AC3E}">
        <p14:creationId xmlns:p14="http://schemas.microsoft.com/office/powerpoint/2010/main" val="271403048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model: random forest</a:t>
            </a:r>
          </a:p>
        </p:txBody>
      </p:sp>
      <p:sp>
        <p:nvSpPr>
          <p:cNvPr id="3" name="Content Placeholder 2"/>
          <p:cNvSpPr>
            <a:spLocks noGrp="1"/>
          </p:cNvSpPr>
          <p:nvPr>
            <p:ph idx="1"/>
          </p:nvPr>
        </p:nvSpPr>
        <p:spPr/>
        <p:txBody>
          <a:bodyPr/>
          <a:lstStyle/>
          <a:p>
            <a:r>
              <a:rPr lang="en-US" dirty="0"/>
              <a:t>Best hyper-parameters:</a:t>
            </a:r>
          </a:p>
          <a:p>
            <a:pPr lvl="1"/>
            <a:r>
              <a:rPr lang="en-US" sz="2600" b="1" dirty="0"/>
              <a:t>Number of trees: </a:t>
            </a:r>
            <a:r>
              <a:rPr lang="en-US" sz="2600" dirty="0"/>
              <a:t>1000</a:t>
            </a:r>
          </a:p>
          <a:p>
            <a:pPr lvl="1"/>
            <a:r>
              <a:rPr lang="en-US" sz="2600" b="1" dirty="0"/>
              <a:t>Max depth: </a:t>
            </a:r>
            <a:r>
              <a:rPr lang="en-US" sz="2600" dirty="0"/>
              <a:t>Unlimited</a:t>
            </a:r>
          </a:p>
          <a:p>
            <a:pPr lvl="1"/>
            <a:r>
              <a:rPr lang="en-US" sz="2600" b="1" dirty="0"/>
              <a:t>Max splits: </a:t>
            </a:r>
            <a:r>
              <a:rPr lang="en-US" sz="2600" dirty="0"/>
              <a:t>Unlimited</a:t>
            </a:r>
          </a:p>
          <a:p>
            <a:pPr lvl="1"/>
            <a:r>
              <a:rPr lang="en-US" sz="2600" b="1" dirty="0"/>
              <a:t>Features considered per split: </a:t>
            </a:r>
            <a:r>
              <a:rPr lang="en-US" sz="2600" dirty="0"/>
              <a:t>All</a:t>
            </a:r>
          </a:p>
          <a:p>
            <a:pPr lvl="1"/>
            <a:r>
              <a:rPr lang="en-US" sz="2600" b="1" dirty="0"/>
              <a:t>Sampling approach:</a:t>
            </a:r>
            <a:r>
              <a:rPr lang="en-US" sz="2600" dirty="0"/>
              <a:t> Bootstrap</a:t>
            </a:r>
            <a:endParaRPr lang="en-US" dirty="0"/>
          </a:p>
          <a:p>
            <a:endParaRPr lang="en-US" dirty="0"/>
          </a:p>
          <a:p>
            <a:r>
              <a:rPr lang="en-US" dirty="0"/>
              <a:t>Train final model using all our data in preparation for real-world prediction </a:t>
            </a:r>
          </a:p>
          <a:p>
            <a:endParaRPr lang="en-US" dirty="0"/>
          </a:p>
          <a:p>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51</a:t>
            </a:fld>
            <a:endParaRPr lang="en-US"/>
          </a:p>
        </p:txBody>
      </p:sp>
    </p:spTree>
    <p:extLst>
      <p:ext uri="{BB962C8B-B14F-4D97-AF65-F5344CB8AC3E}">
        <p14:creationId xmlns:p14="http://schemas.microsoft.com/office/powerpoint/2010/main" val="243626042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Feature importance</a:t>
            </a:r>
          </a:p>
        </p:txBody>
      </p:sp>
      <p:sp>
        <p:nvSpPr>
          <p:cNvPr id="3" name="Content Placeholder 2"/>
          <p:cNvSpPr>
            <a:spLocks noGrp="1"/>
          </p:cNvSpPr>
          <p:nvPr>
            <p:ph idx="1"/>
          </p:nvPr>
        </p:nvSpPr>
        <p:spPr>
          <a:xfrm>
            <a:off x="457200" y="4968585"/>
            <a:ext cx="8229600" cy="1539791"/>
          </a:xfrm>
        </p:spPr>
        <p:txBody>
          <a:bodyPr/>
          <a:lstStyle/>
          <a:p>
            <a:r>
              <a:rPr lang="en-US" dirty="0"/>
              <a:t>Distance is most dominant feature</a:t>
            </a:r>
          </a:p>
          <a:p>
            <a:endParaRPr lang="en-US" sz="1200" dirty="0"/>
          </a:p>
          <a:p>
            <a:r>
              <a:rPr lang="en-US" dirty="0"/>
              <a:t>Hour of day, a proxy for peak traffic times, is second </a:t>
            </a:r>
          </a:p>
        </p:txBody>
      </p:sp>
      <p:sp>
        <p:nvSpPr>
          <p:cNvPr id="4" name="Slide Number Placeholder 3"/>
          <p:cNvSpPr>
            <a:spLocks noGrp="1"/>
          </p:cNvSpPr>
          <p:nvPr>
            <p:ph type="sldNum" sz="quarter" idx="12"/>
          </p:nvPr>
        </p:nvSpPr>
        <p:spPr/>
        <p:txBody>
          <a:bodyPr/>
          <a:lstStyle/>
          <a:p>
            <a:fld id="{6D5BFCA1-E57A-4B1F-AABF-D72B675C8F4F}" type="slidenum">
              <a:rPr lang="en-US" smtClean="0"/>
              <a:t>52</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629" y="998025"/>
            <a:ext cx="8600793" cy="3757461"/>
          </a:xfrm>
          <a:prstGeom prst="rect">
            <a:avLst/>
          </a:prstGeom>
        </p:spPr>
      </p:pic>
    </p:spTree>
    <p:extLst>
      <p:ext uri="{BB962C8B-B14F-4D97-AF65-F5344CB8AC3E}">
        <p14:creationId xmlns:p14="http://schemas.microsoft.com/office/powerpoint/2010/main" val="12330935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of time and demographic features</a:t>
            </a:r>
          </a:p>
        </p:txBody>
      </p:sp>
      <p:sp>
        <p:nvSpPr>
          <p:cNvPr id="4" name="Slide Number Placeholder 3"/>
          <p:cNvSpPr>
            <a:spLocks noGrp="1"/>
          </p:cNvSpPr>
          <p:nvPr>
            <p:ph type="sldNum" sz="quarter" idx="12"/>
          </p:nvPr>
        </p:nvSpPr>
        <p:spPr/>
        <p:txBody>
          <a:bodyPr/>
          <a:lstStyle/>
          <a:p>
            <a:fld id="{6D5BFCA1-E57A-4B1F-AABF-D72B675C8F4F}" type="slidenum">
              <a:rPr lang="en-US" smtClean="0"/>
              <a:t>53</a:t>
            </a:fld>
            <a:endParaRPr lang="en-US"/>
          </a:p>
        </p:txBody>
      </p:sp>
      <p:sp>
        <p:nvSpPr>
          <p:cNvPr id="6" name="Content Placeholder 5"/>
          <p:cNvSpPr>
            <a:spLocks noGrp="1"/>
          </p:cNvSpPr>
          <p:nvPr>
            <p:ph idx="1"/>
          </p:nvPr>
        </p:nvSpPr>
        <p:spPr>
          <a:xfrm>
            <a:off x="457200" y="1251123"/>
            <a:ext cx="8229600" cy="4785395"/>
          </a:xfrm>
        </p:spPr>
        <p:txBody>
          <a:bodyPr/>
          <a:lstStyle/>
          <a:p>
            <a:r>
              <a:rPr lang="en-US" dirty="0"/>
              <a:t>First study to use demographic and building features</a:t>
            </a:r>
          </a:p>
        </p:txBody>
      </p:sp>
      <p:pic>
        <p:nvPicPr>
          <p:cNvPr id="5" name="Picture 4">
            <a:extLst>
              <a:ext uri="{FF2B5EF4-FFF2-40B4-BE49-F238E27FC236}">
                <a16:creationId xmlns:a16="http://schemas.microsoft.com/office/drawing/2014/main" id="{A7643FD5-D8B7-2041-B034-5555BA9A2C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155" y="1829148"/>
            <a:ext cx="7400285" cy="4721194"/>
          </a:xfrm>
          <a:prstGeom prst="rect">
            <a:avLst/>
          </a:prstGeom>
        </p:spPr>
      </p:pic>
    </p:spTree>
    <p:extLst>
      <p:ext uri="{BB962C8B-B14F-4D97-AF65-F5344CB8AC3E}">
        <p14:creationId xmlns:p14="http://schemas.microsoft.com/office/powerpoint/2010/main" val="412627080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Integration with optimization</a:t>
            </a:r>
          </a:p>
        </p:txBody>
      </p:sp>
      <p:sp>
        <p:nvSpPr>
          <p:cNvPr id="3" name="Content Placeholder 2"/>
          <p:cNvSpPr>
            <a:spLocks noGrp="1"/>
          </p:cNvSpPr>
          <p:nvPr>
            <p:ph idx="1"/>
          </p:nvPr>
        </p:nvSpPr>
        <p:spPr>
          <a:xfrm>
            <a:off x="457200" y="1340768"/>
            <a:ext cx="3074894" cy="4785395"/>
          </a:xfrm>
        </p:spPr>
        <p:txBody>
          <a:bodyPr/>
          <a:lstStyle/>
          <a:p>
            <a:r>
              <a:rPr lang="en-US" dirty="0"/>
              <a:t>Predict travel time for every edge in the road network</a:t>
            </a:r>
          </a:p>
          <a:p>
            <a:endParaRPr lang="en-US" dirty="0"/>
          </a:p>
          <a:p>
            <a:r>
              <a:rPr lang="en-US" dirty="0"/>
              <a:t>Consider different times of day and days of the week</a:t>
            </a:r>
          </a:p>
        </p:txBody>
      </p:sp>
      <p:sp>
        <p:nvSpPr>
          <p:cNvPr id="4" name="Slide Number Placeholder 3"/>
          <p:cNvSpPr>
            <a:spLocks noGrp="1"/>
          </p:cNvSpPr>
          <p:nvPr>
            <p:ph type="sldNum" sz="quarter" idx="12"/>
          </p:nvPr>
        </p:nvSpPr>
        <p:spPr/>
        <p:txBody>
          <a:bodyPr/>
          <a:lstStyle/>
          <a:p>
            <a:fld id="{6D5BFCA1-E57A-4B1F-AABF-D72B675C8F4F}" type="slidenum">
              <a:rPr lang="en-US" smtClean="0"/>
              <a:t>54</a:t>
            </a:fld>
            <a:endParaRPr lang="en-US"/>
          </a:p>
        </p:txBody>
      </p:sp>
      <p:pic>
        <p:nvPicPr>
          <p:cNvPr id="5"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0503" y="980728"/>
            <a:ext cx="4458361" cy="5877272"/>
          </a:xfrm>
          <a:prstGeom prst="rect">
            <a:avLst/>
          </a:prstGeom>
        </p:spPr>
      </p:pic>
    </p:spTree>
    <p:extLst>
      <p:ext uri="{BB962C8B-B14F-4D97-AF65-F5344CB8AC3E}">
        <p14:creationId xmlns:p14="http://schemas.microsoft.com/office/powerpoint/2010/main" val="322963783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overview</a:t>
            </a:r>
          </a:p>
        </p:txBody>
      </p:sp>
      <p:sp>
        <p:nvSpPr>
          <p:cNvPr id="4" name="Slide Number Placeholder 3"/>
          <p:cNvSpPr>
            <a:spLocks noGrp="1"/>
          </p:cNvSpPr>
          <p:nvPr>
            <p:ph type="sldNum" sz="quarter" idx="12"/>
          </p:nvPr>
        </p:nvSpPr>
        <p:spPr/>
        <p:txBody>
          <a:bodyPr/>
          <a:lstStyle/>
          <a:p>
            <a:fld id="{6D5BFCA1-E57A-4B1F-AABF-D72B675C8F4F}" type="slidenum">
              <a:rPr lang="en-US" smtClean="0"/>
              <a:t>55</a:t>
            </a:fld>
            <a:endParaRPr lang="en-US"/>
          </a:p>
        </p:txBody>
      </p:sp>
      <p:pic>
        <p:nvPicPr>
          <p:cNvPr id="5"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2161" y="1098949"/>
            <a:ext cx="8356079" cy="5622526"/>
          </a:xfrm>
        </p:spPr>
      </p:pic>
    </p:spTree>
    <p:extLst>
      <p:ext uri="{BB962C8B-B14F-4D97-AF65-F5344CB8AC3E}">
        <p14:creationId xmlns:p14="http://schemas.microsoft.com/office/powerpoint/2010/main" val="4899766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Outpost performance for different temporal snapshots </a:t>
            </a:r>
            <a:endParaRPr lang="en-US" dirty="0">
              <a:effectLst/>
            </a:endParaRPr>
          </a:p>
        </p:txBody>
      </p:sp>
      <p:sp>
        <p:nvSpPr>
          <p:cNvPr id="3" name="Content Placeholder 2"/>
          <p:cNvSpPr>
            <a:spLocks noGrp="1"/>
          </p:cNvSpPr>
          <p:nvPr>
            <p:ph idx="1"/>
          </p:nvPr>
        </p:nvSpPr>
        <p:spPr>
          <a:xfrm>
            <a:off x="457199" y="1340768"/>
            <a:ext cx="8429625" cy="4785395"/>
          </a:xfrm>
        </p:spPr>
        <p:txBody>
          <a:bodyPr/>
          <a:lstStyle/>
          <a:p>
            <a:r>
              <a:rPr lang="en-US" sz="2700" dirty="0"/>
              <a:t>Three snapshots: 1. Rush hour (Mon. 6pm), 2. Overnight (Mon. 2am), and 3. Weekend (Sat. 12pm) </a:t>
            </a:r>
          </a:p>
          <a:p>
            <a:endParaRPr lang="en-US" dirty="0"/>
          </a:p>
          <a:p>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56</a:t>
            </a:fld>
            <a:endParaRPr lang="en-US"/>
          </a:p>
        </p:txBody>
      </p:sp>
      <p:sp>
        <p:nvSpPr>
          <p:cNvPr id="6" name="Content Placeholder 2"/>
          <p:cNvSpPr txBox="1">
            <a:spLocks/>
          </p:cNvSpPr>
          <p:nvPr/>
        </p:nvSpPr>
        <p:spPr>
          <a:xfrm>
            <a:off x="5623560" y="3124894"/>
            <a:ext cx="3438144" cy="28211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600" dirty="0"/>
              <a:t>~15% improvement during rush hour</a:t>
            </a:r>
          </a:p>
          <a:p>
            <a:endParaRPr lang="en-US" sz="500" dirty="0"/>
          </a:p>
          <a:p>
            <a:r>
              <a:rPr lang="en-US" sz="2600" dirty="0"/>
              <a:t>Similar performance during overnight and weekend </a:t>
            </a:r>
          </a:p>
          <a:p>
            <a:endParaRPr lang="en-US" dirty="0"/>
          </a:p>
        </p:txBody>
      </p:sp>
      <p:pic>
        <p:nvPicPr>
          <p:cNvPr id="8" name="Picture 7">
            <a:extLst>
              <a:ext uri="{FF2B5EF4-FFF2-40B4-BE49-F238E27FC236}">
                <a16:creationId xmlns:a16="http://schemas.microsoft.com/office/drawing/2014/main" id="{F082AA68-074D-9D4D-994D-FAE434049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388" y="2829719"/>
            <a:ext cx="5373172" cy="3411538"/>
          </a:xfrm>
          <a:prstGeom prst="rect">
            <a:avLst/>
          </a:prstGeom>
        </p:spPr>
      </p:pic>
    </p:spTree>
    <p:extLst>
      <p:ext uri="{BB962C8B-B14F-4D97-AF65-F5344CB8AC3E}">
        <p14:creationId xmlns:p14="http://schemas.microsoft.com/office/powerpoint/2010/main" val="40336890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Policy implications</a:t>
            </a:r>
          </a:p>
        </p:txBody>
      </p:sp>
      <p:sp>
        <p:nvSpPr>
          <p:cNvPr id="3" name="Content Placeholder 2"/>
          <p:cNvSpPr>
            <a:spLocks noGrp="1"/>
          </p:cNvSpPr>
          <p:nvPr>
            <p:ph idx="1"/>
          </p:nvPr>
        </p:nvSpPr>
        <p:spPr/>
        <p:txBody>
          <a:bodyPr/>
          <a:lstStyle/>
          <a:p>
            <a:r>
              <a:rPr lang="en-US" dirty="0"/>
              <a:t>Do not need to optimize outpost locations by time of day or day of week </a:t>
            </a:r>
          </a:p>
          <a:p>
            <a:endParaRPr lang="en-US" dirty="0"/>
          </a:p>
          <a:p>
            <a:r>
              <a:rPr lang="en-US" dirty="0"/>
              <a:t>Use static daytime rush hour locations</a:t>
            </a:r>
          </a:p>
          <a:p>
            <a:endParaRPr lang="en-US" dirty="0"/>
          </a:p>
          <a:p>
            <a:r>
              <a:rPr lang="en-US" dirty="0"/>
              <a:t>Reduced system complexity </a:t>
            </a:r>
          </a:p>
          <a:p>
            <a:endParaRPr lang="en-US" dirty="0"/>
          </a:p>
          <a:p>
            <a:r>
              <a:rPr lang="en-US" dirty="0"/>
              <a:t>More likely to be implemented than a solution involving re-positioning in LMICs </a:t>
            </a:r>
          </a:p>
          <a:p>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57</a:t>
            </a:fld>
            <a:endParaRPr lang="en-US"/>
          </a:p>
        </p:txBody>
      </p:sp>
    </p:spTree>
    <p:extLst>
      <p:ext uri="{BB962C8B-B14F-4D97-AF65-F5344CB8AC3E}">
        <p14:creationId xmlns:p14="http://schemas.microsoft.com/office/powerpoint/2010/main" val="411294104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Analytics in Action</a:t>
            </a:r>
          </a:p>
        </p:txBody>
      </p:sp>
      <p:sp>
        <p:nvSpPr>
          <p:cNvPr id="3" name="Content Placeholder 2"/>
          <p:cNvSpPr>
            <a:spLocks noGrp="1"/>
          </p:cNvSpPr>
          <p:nvPr>
            <p:ph idx="1"/>
          </p:nvPr>
        </p:nvSpPr>
        <p:spPr/>
        <p:txBody>
          <a:bodyPr/>
          <a:lstStyle/>
          <a:p>
            <a:r>
              <a:rPr lang="en-US" dirty="0"/>
              <a:t>Predicting traffic patterns is useful for emergency response optimization in developing countries</a:t>
            </a:r>
          </a:p>
        </p:txBody>
      </p:sp>
      <p:sp>
        <p:nvSpPr>
          <p:cNvPr id="4" name="Slide Number Placeholder 3"/>
          <p:cNvSpPr>
            <a:spLocks noGrp="1"/>
          </p:cNvSpPr>
          <p:nvPr>
            <p:ph type="sldNum" sz="quarter" idx="12"/>
          </p:nvPr>
        </p:nvSpPr>
        <p:spPr/>
        <p:txBody>
          <a:bodyPr/>
          <a:lstStyle/>
          <a:p>
            <a:fld id="{6D5BFCA1-E57A-4B1F-AABF-D72B675C8F4F}" type="slidenum">
              <a:rPr lang="en-US" smtClean="0"/>
              <a:t>58</a:t>
            </a:fld>
            <a:endParaRPr lang="en-US"/>
          </a:p>
        </p:txBody>
      </p:sp>
      <p:pic>
        <p:nvPicPr>
          <p:cNvPr id="5" name="Picture 4">
            <a:extLst>
              <a:ext uri="{FF2B5EF4-FFF2-40B4-BE49-F238E27FC236}">
                <a16:creationId xmlns:a16="http://schemas.microsoft.com/office/drawing/2014/main" id="{FE437CA3-FECE-40AB-8234-4EFE17FF23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500" y="2649540"/>
            <a:ext cx="7480300" cy="4208460"/>
          </a:xfrm>
          <a:prstGeom prst="rect">
            <a:avLst/>
          </a:prstGeom>
        </p:spPr>
      </p:pic>
    </p:spTree>
    <p:extLst>
      <p:ext uri="{BB962C8B-B14F-4D97-AF65-F5344CB8AC3E}">
        <p14:creationId xmlns:p14="http://schemas.microsoft.com/office/powerpoint/2010/main" val="177580306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lstStyle/>
          <a:p>
            <a:r>
              <a:rPr lang="en-US" dirty="0"/>
              <a:t>J. J. Boutilier, T. C. Y. Chan, “Ambulance Emergency Response Optimization in Developing Countries,” </a:t>
            </a:r>
            <a:r>
              <a:rPr lang="en-US" i="1" dirty="0" smtClean="0"/>
              <a:t>Operations Research</a:t>
            </a:r>
            <a:r>
              <a:rPr lang="en-US" dirty="0" smtClean="0"/>
              <a:t>, </a:t>
            </a:r>
            <a:r>
              <a:rPr lang="en-US" dirty="0" smtClean="0"/>
              <a:t>Vol. 68, pp. 1315-1334, 2020.</a:t>
            </a:r>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59</a:t>
            </a:fld>
            <a:endParaRPr lang="en-US"/>
          </a:p>
        </p:txBody>
      </p:sp>
    </p:spTree>
    <p:extLst>
      <p:ext uri="{BB962C8B-B14F-4D97-AF65-F5344CB8AC3E}">
        <p14:creationId xmlns:p14="http://schemas.microsoft.com/office/powerpoint/2010/main" val="3007208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 with identifying crime patterns</a:t>
            </a:r>
            <a:endParaRPr lang="en-US" dirty="0"/>
          </a:p>
        </p:txBody>
      </p:sp>
      <p:sp>
        <p:nvSpPr>
          <p:cNvPr id="3" name="Content Placeholder 2"/>
          <p:cNvSpPr>
            <a:spLocks noGrp="1"/>
          </p:cNvSpPr>
          <p:nvPr>
            <p:ph idx="1"/>
          </p:nvPr>
        </p:nvSpPr>
        <p:spPr/>
        <p:txBody>
          <a:bodyPr/>
          <a:lstStyle/>
          <a:p>
            <a:r>
              <a:rPr lang="en-US" dirty="0" smtClean="0"/>
              <a:t>Investigators typically use a manual, memory-based process</a:t>
            </a:r>
          </a:p>
          <a:p>
            <a:pPr lvl="1"/>
            <a:r>
              <a:rPr lang="en-US" dirty="0" smtClean="0"/>
              <a:t>Read a crime report (aka “complaint”), then try to remember past crimes with similar characteristics</a:t>
            </a:r>
          </a:p>
          <a:p>
            <a:r>
              <a:rPr lang="en-US" dirty="0" smtClean="0"/>
              <a:t>Limited time means focus is on recent complaints in the same precinct</a:t>
            </a:r>
          </a:p>
          <a:p>
            <a:r>
              <a:rPr lang="en-US" dirty="0" smtClean="0"/>
              <a:t>Some simple search engines exist, but rely on exact categorical matches</a:t>
            </a:r>
          </a:p>
          <a:p>
            <a:r>
              <a:rPr lang="en-US" dirty="0" smtClean="0"/>
              <a:t>Hundreds of thousands of hours are spent each year searching for patterns in NYC</a:t>
            </a:r>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6</a:t>
            </a:fld>
            <a:endParaRPr lang="en-US"/>
          </a:p>
        </p:txBody>
      </p:sp>
    </p:spTree>
    <p:extLst>
      <p:ext uri="{BB962C8B-B14F-4D97-AF65-F5344CB8AC3E}">
        <p14:creationId xmlns:p14="http://schemas.microsoft.com/office/powerpoint/2010/main" val="4991584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Patternizr</a:t>
            </a:r>
            <a:r>
              <a:rPr lang="en-US" dirty="0" smtClean="0"/>
              <a:t> overview</a:t>
            </a:r>
            <a:endParaRPr lang="en-US" dirty="0"/>
          </a:p>
        </p:txBody>
      </p:sp>
      <p:sp>
        <p:nvSpPr>
          <p:cNvPr id="3" name="Content Placeholder 2"/>
          <p:cNvSpPr>
            <a:spLocks noGrp="1"/>
          </p:cNvSpPr>
          <p:nvPr>
            <p:ph idx="1"/>
          </p:nvPr>
        </p:nvSpPr>
        <p:spPr/>
        <p:txBody>
          <a:bodyPr/>
          <a:lstStyle/>
          <a:p>
            <a:r>
              <a:rPr lang="en-US" dirty="0" smtClean="0"/>
              <a:t>A decision support tool and recommendation engine</a:t>
            </a:r>
          </a:p>
          <a:p>
            <a:r>
              <a:rPr lang="en-US" dirty="0" smtClean="0"/>
              <a:t>Uses random forest classifier to calculate a similarity score between two crimes</a:t>
            </a:r>
          </a:p>
          <a:p>
            <a:r>
              <a:rPr lang="en-US" dirty="0" smtClean="0"/>
              <a:t>Given a “seed” complaint, generates a rank-ordered list of other crimes in database</a:t>
            </a:r>
          </a:p>
          <a:p>
            <a:r>
              <a:rPr lang="en-US" dirty="0" smtClean="0"/>
              <a:t>A separate RF for each crime type (robbery, burglary, larceny)</a:t>
            </a:r>
          </a:p>
          <a:p>
            <a:pPr lvl="1"/>
            <a:r>
              <a:rPr lang="en-US" dirty="0" smtClean="0"/>
              <a:t>~10,000 training patterns (~30,000 complaints) from 2006-2015 for each crime type</a:t>
            </a:r>
          </a:p>
          <a:p>
            <a:pPr lvl="1"/>
            <a:r>
              <a:rPr lang="en-US" dirty="0" smtClean="0"/>
              <a:t>200K-400K complaints in total for each crime type over same time </a:t>
            </a:r>
            <a:r>
              <a:rPr lang="en-US" dirty="0" smtClean="0"/>
              <a:t>period</a:t>
            </a:r>
            <a:endParaRPr lang="en-US" dirty="0" smtClean="0"/>
          </a:p>
        </p:txBody>
      </p:sp>
      <p:sp>
        <p:nvSpPr>
          <p:cNvPr id="4" name="Slide Number Placeholder 3"/>
          <p:cNvSpPr>
            <a:spLocks noGrp="1"/>
          </p:cNvSpPr>
          <p:nvPr>
            <p:ph type="sldNum" sz="quarter" idx="12"/>
          </p:nvPr>
        </p:nvSpPr>
        <p:spPr/>
        <p:txBody>
          <a:bodyPr/>
          <a:lstStyle/>
          <a:p>
            <a:fld id="{6D5BFCA1-E57A-4B1F-AABF-D72B675C8F4F}" type="slidenum">
              <a:rPr lang="en-US" smtClean="0"/>
              <a:t>7</a:t>
            </a:fld>
            <a:endParaRPr lang="en-US"/>
          </a:p>
        </p:txBody>
      </p:sp>
    </p:spTree>
    <p:extLst>
      <p:ext uri="{BB962C8B-B14F-4D97-AF65-F5344CB8AC3E}">
        <p14:creationId xmlns:p14="http://schemas.microsoft.com/office/powerpoint/2010/main" val="34879750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and feature extraction</a:t>
            </a:r>
            <a:endParaRPr lang="en-US" dirty="0"/>
          </a:p>
        </p:txBody>
      </p:sp>
      <p:sp>
        <p:nvSpPr>
          <p:cNvPr id="3" name="Content Placeholder 2"/>
          <p:cNvSpPr>
            <a:spLocks noGrp="1"/>
          </p:cNvSpPr>
          <p:nvPr>
            <p:ph idx="1"/>
          </p:nvPr>
        </p:nvSpPr>
        <p:spPr/>
        <p:txBody>
          <a:bodyPr/>
          <a:lstStyle/>
          <a:p>
            <a:r>
              <a:rPr lang="en-US" dirty="0" smtClean="0"/>
              <a:t>A complaint has both structured fields and unstructured text for each crime</a:t>
            </a:r>
          </a:p>
          <a:p>
            <a:r>
              <a:rPr lang="en-US" dirty="0" smtClean="0"/>
              <a:t>Calculated five types of crime-to-crime similarities, which are used as features in the models:</a:t>
            </a:r>
          </a:p>
          <a:p>
            <a:pPr lvl="1"/>
            <a:r>
              <a:rPr lang="en-US" dirty="0" smtClean="0"/>
              <a:t>Location (8)</a:t>
            </a:r>
          </a:p>
          <a:p>
            <a:pPr lvl="1"/>
            <a:r>
              <a:rPr lang="en-US" dirty="0" smtClean="0"/>
              <a:t>Date-time (7)</a:t>
            </a:r>
          </a:p>
          <a:p>
            <a:pPr lvl="1"/>
            <a:r>
              <a:rPr lang="en-US" dirty="0" smtClean="0"/>
              <a:t>Categorical (9)</a:t>
            </a:r>
          </a:p>
          <a:p>
            <a:pPr lvl="1"/>
            <a:r>
              <a:rPr lang="en-US" dirty="0" smtClean="0"/>
              <a:t>Suspect (5)</a:t>
            </a:r>
          </a:p>
          <a:p>
            <a:pPr lvl="1"/>
            <a:r>
              <a:rPr lang="en-US" dirty="0" smtClean="0"/>
              <a:t>Unstructured text (10)</a:t>
            </a:r>
          </a:p>
          <a:p>
            <a:r>
              <a:rPr lang="en-US" dirty="0" smtClean="0"/>
              <a:t>Similarity-based features defined with the help of experienced NYPD personnel</a:t>
            </a:r>
          </a:p>
        </p:txBody>
      </p:sp>
      <p:sp>
        <p:nvSpPr>
          <p:cNvPr id="4" name="Slide Number Placeholder 3"/>
          <p:cNvSpPr>
            <a:spLocks noGrp="1"/>
          </p:cNvSpPr>
          <p:nvPr>
            <p:ph type="sldNum" sz="quarter" idx="12"/>
          </p:nvPr>
        </p:nvSpPr>
        <p:spPr/>
        <p:txBody>
          <a:bodyPr/>
          <a:lstStyle/>
          <a:p>
            <a:fld id="{6D5BFCA1-E57A-4B1F-AABF-D72B675C8F4F}" type="slidenum">
              <a:rPr lang="en-US" smtClean="0"/>
              <a:t>8</a:t>
            </a:fld>
            <a:endParaRPr lang="en-US"/>
          </a:p>
        </p:txBody>
      </p:sp>
    </p:spTree>
    <p:extLst>
      <p:ext uri="{BB962C8B-B14F-4D97-AF65-F5344CB8AC3E}">
        <p14:creationId xmlns:p14="http://schemas.microsoft.com/office/powerpoint/2010/main" val="37432804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features</a:t>
            </a:r>
            <a:endParaRPr lang="en-US" dirty="0"/>
          </a:p>
        </p:txBody>
      </p:sp>
      <p:sp>
        <p:nvSpPr>
          <p:cNvPr id="3" name="Content Placeholder 2"/>
          <p:cNvSpPr>
            <a:spLocks noGrp="1"/>
          </p:cNvSpPr>
          <p:nvPr>
            <p:ph idx="1"/>
          </p:nvPr>
        </p:nvSpPr>
        <p:spPr/>
        <p:txBody>
          <a:bodyPr/>
          <a:lstStyle/>
          <a:p>
            <a:r>
              <a:rPr lang="en-US" dirty="0" smtClean="0"/>
              <a:t>Location</a:t>
            </a:r>
          </a:p>
          <a:p>
            <a:pPr lvl="1"/>
            <a:r>
              <a:rPr lang="en-US" dirty="0" smtClean="0"/>
              <a:t>Euclidean distance</a:t>
            </a:r>
          </a:p>
          <a:p>
            <a:pPr lvl="1"/>
            <a:r>
              <a:rPr lang="en-US" dirty="0" smtClean="0"/>
              <a:t>Binned midpoint between two crimes on coarse grid (more than 9 miles a side)</a:t>
            </a:r>
          </a:p>
          <a:p>
            <a:pPr lvl="2"/>
            <a:r>
              <a:rPr lang="en-US" dirty="0" smtClean="0"/>
              <a:t>Why use such a coarse grid?</a:t>
            </a:r>
          </a:p>
          <a:p>
            <a:pPr lvl="1"/>
            <a:r>
              <a:rPr lang="en-US" dirty="0" smtClean="0"/>
              <a:t>Likelihood of the two crimes relative to overall likelihood in the city (KDE)</a:t>
            </a:r>
          </a:p>
          <a:p>
            <a:r>
              <a:rPr lang="en-US" dirty="0" smtClean="0"/>
              <a:t>Date-time</a:t>
            </a:r>
          </a:p>
          <a:p>
            <a:pPr lvl="1"/>
            <a:r>
              <a:rPr lang="en-US" dirty="0" smtClean="0"/>
              <a:t>Time of day</a:t>
            </a:r>
          </a:p>
          <a:p>
            <a:pPr lvl="1"/>
            <a:r>
              <a:rPr lang="en-US" dirty="0" smtClean="0"/>
              <a:t>Day of week</a:t>
            </a:r>
          </a:p>
          <a:p>
            <a:pPr lvl="1"/>
            <a:r>
              <a:rPr lang="en-US" dirty="0" smtClean="0"/>
              <a:t>Days apart</a:t>
            </a:r>
          </a:p>
          <a:p>
            <a:pPr lvl="1"/>
            <a:r>
              <a:rPr lang="en-US" dirty="0" smtClean="0"/>
              <a:t>Days between arrest and crime</a:t>
            </a:r>
          </a:p>
          <a:p>
            <a:endParaRPr lang="en-US" dirty="0"/>
          </a:p>
        </p:txBody>
      </p:sp>
      <p:sp>
        <p:nvSpPr>
          <p:cNvPr id="4" name="Slide Number Placeholder 3"/>
          <p:cNvSpPr>
            <a:spLocks noGrp="1"/>
          </p:cNvSpPr>
          <p:nvPr>
            <p:ph type="sldNum" sz="quarter" idx="12"/>
          </p:nvPr>
        </p:nvSpPr>
        <p:spPr/>
        <p:txBody>
          <a:bodyPr/>
          <a:lstStyle/>
          <a:p>
            <a:fld id="{6D5BFCA1-E57A-4B1F-AABF-D72B675C8F4F}" type="slidenum">
              <a:rPr lang="en-US" smtClean="0"/>
              <a:t>9</a:t>
            </a:fld>
            <a:endParaRPr lang="en-US"/>
          </a:p>
        </p:txBody>
      </p:sp>
    </p:spTree>
    <p:extLst>
      <p:ext uri="{BB962C8B-B14F-4D97-AF65-F5344CB8AC3E}">
        <p14:creationId xmlns:p14="http://schemas.microsoft.com/office/powerpoint/2010/main" val="10113759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14973</TotalTime>
  <Words>2098</Words>
  <Application>Microsoft Office PowerPoint</Application>
  <PresentationFormat>On-screen Show (4:3)</PresentationFormat>
  <Paragraphs>385</Paragraphs>
  <Slides>59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59</vt:i4>
      </vt:variant>
    </vt:vector>
  </HeadingPairs>
  <TitlesOfParts>
    <vt:vector size="64" baseType="lpstr">
      <vt:lpstr>SimSun</vt:lpstr>
      <vt:lpstr>Arial</vt:lpstr>
      <vt:lpstr>Calibri</vt:lpstr>
      <vt:lpstr>Cambria Math</vt:lpstr>
      <vt:lpstr>Office Theme</vt:lpstr>
      <vt:lpstr>Identifying crime patterns</vt:lpstr>
      <vt:lpstr>Predictive policing?</vt:lpstr>
      <vt:lpstr>Predictive policing</vt:lpstr>
      <vt:lpstr>Crime patterns</vt:lpstr>
      <vt:lpstr>New York City</vt:lpstr>
      <vt:lpstr>Challenges with identifying crime patterns</vt:lpstr>
      <vt:lpstr>Patternizr overview</vt:lpstr>
      <vt:lpstr>Data and feature extraction</vt:lpstr>
      <vt:lpstr>Examples of features</vt:lpstr>
      <vt:lpstr>Examples of features</vt:lpstr>
      <vt:lpstr>Complete list of features</vt:lpstr>
      <vt:lpstr>Sample selection</vt:lpstr>
      <vt:lpstr>Model training</vt:lpstr>
      <vt:lpstr>Performance measurement</vt:lpstr>
      <vt:lpstr>Results: Patternizr performance</vt:lpstr>
      <vt:lpstr>Results: Patternizr performance</vt:lpstr>
      <vt:lpstr>Results: comparison with benchmark</vt:lpstr>
      <vt:lpstr>Results: feature importance</vt:lpstr>
      <vt:lpstr>Results: racial bias </vt:lpstr>
      <vt:lpstr>Implementation</vt:lpstr>
      <vt:lpstr>Implementation</vt:lpstr>
      <vt:lpstr>Implementation</vt:lpstr>
      <vt:lpstr>Implementation</vt:lpstr>
      <vt:lpstr>Impact</vt:lpstr>
      <vt:lpstr>Testimonial</vt:lpstr>
      <vt:lpstr>Analytics in action</vt:lpstr>
      <vt:lpstr>References</vt:lpstr>
      <vt:lpstr>Break</vt:lpstr>
      <vt:lpstr>Travel time prediction in Dhaka, Bangladesh</vt:lpstr>
      <vt:lpstr>Today’s topic</vt:lpstr>
      <vt:lpstr>Emergency medical services</vt:lpstr>
      <vt:lpstr>Challenges in developing countries</vt:lpstr>
      <vt:lpstr>Purpose</vt:lpstr>
      <vt:lpstr>Project overview</vt:lpstr>
      <vt:lpstr>Dhaka, Bangladesh</vt:lpstr>
      <vt:lpstr>Dhaka’s road network</vt:lpstr>
      <vt:lpstr>Data collection</vt:lpstr>
      <vt:lpstr>Map matching algorithm</vt:lpstr>
      <vt:lpstr>Data exploration</vt:lpstr>
      <vt:lpstr>Data processing: creating sub-trips</vt:lpstr>
      <vt:lpstr>Data summary</vt:lpstr>
      <vt:lpstr>Feature selection</vt:lpstr>
      <vt:lpstr>Model selection</vt:lpstr>
      <vt:lpstr>AdaBoost </vt:lpstr>
      <vt:lpstr>K-nearest neighbours</vt:lpstr>
      <vt:lpstr>LASSO and random forest</vt:lpstr>
      <vt:lpstr>Model training</vt:lpstr>
      <vt:lpstr>Edge prediction error</vt:lpstr>
      <vt:lpstr>Trip prediction error</vt:lpstr>
      <vt:lpstr>Sub-trip prediction error</vt:lpstr>
      <vt:lpstr>Best model: random forest</vt:lpstr>
      <vt:lpstr>Feature importance</vt:lpstr>
      <vt:lpstr>Value of time and demographic features</vt:lpstr>
      <vt:lpstr>Integration with optimization</vt:lpstr>
      <vt:lpstr>Project overview</vt:lpstr>
      <vt:lpstr>Outpost performance for different temporal snapshots </vt:lpstr>
      <vt:lpstr>Policy implications</vt:lpstr>
      <vt:lpstr>Analytics in Action</vt:lpstr>
      <vt:lpstr>References</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dc:creator>
  <cp:lastModifiedBy>Tim</cp:lastModifiedBy>
  <cp:revision>510</cp:revision>
  <dcterms:created xsi:type="dcterms:W3CDTF">2012-09-13T21:49:46Z</dcterms:created>
  <dcterms:modified xsi:type="dcterms:W3CDTF">2020-11-16T15:00:11Z</dcterms:modified>
</cp:coreProperties>
</file>