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565" r:id="rId3"/>
    <p:sldId id="566" r:id="rId4"/>
    <p:sldId id="567" r:id="rId5"/>
    <p:sldId id="569" r:id="rId6"/>
    <p:sldId id="568" r:id="rId7"/>
    <p:sldId id="571" r:id="rId8"/>
    <p:sldId id="570" r:id="rId9"/>
    <p:sldId id="572" r:id="rId10"/>
    <p:sldId id="573" r:id="rId11"/>
    <p:sldId id="574" r:id="rId12"/>
    <p:sldId id="586" r:id="rId13"/>
    <p:sldId id="575" r:id="rId14"/>
    <p:sldId id="576" r:id="rId15"/>
    <p:sldId id="578" r:id="rId16"/>
    <p:sldId id="579" r:id="rId17"/>
    <p:sldId id="580" r:id="rId18"/>
    <p:sldId id="581" r:id="rId19"/>
    <p:sldId id="583" r:id="rId20"/>
    <p:sldId id="582" r:id="rId21"/>
    <p:sldId id="584" r:id="rId22"/>
    <p:sldId id="562" r:id="rId23"/>
    <p:sldId id="585" r:id="rId24"/>
    <p:sldId id="587" r:id="rId25"/>
    <p:sldId id="588" r:id="rId26"/>
    <p:sldId id="589" r:id="rId27"/>
    <p:sldId id="590" r:id="rId28"/>
    <p:sldId id="591" r:id="rId29"/>
    <p:sldId id="592" r:id="rId30"/>
    <p:sldId id="593" r:id="rId31"/>
    <p:sldId id="594" r:id="rId32"/>
    <p:sldId id="595" r:id="rId33"/>
    <p:sldId id="596" r:id="rId34"/>
    <p:sldId id="597" r:id="rId35"/>
    <p:sldId id="598" r:id="rId36"/>
    <p:sldId id="599" r:id="rId37"/>
    <p:sldId id="600" r:id="rId38"/>
    <p:sldId id="601" r:id="rId39"/>
    <p:sldId id="602" r:id="rId40"/>
    <p:sldId id="603" r:id="rId41"/>
    <p:sldId id="604" r:id="rId42"/>
    <p:sldId id="605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im" initials="T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A7EBB"/>
    <a:srgbClr val="005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1429" autoAdjust="0"/>
  </p:normalViewPr>
  <p:slideViewPr>
    <p:cSldViewPr snapToGrid="0">
      <p:cViewPr varScale="1">
        <p:scale>
          <a:sx n="78" d="100"/>
          <a:sy n="78" d="100"/>
        </p:scale>
        <p:origin x="90" y="8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ren\Desktop\Dropbox\WCH%20Feasibility%20Graphs%20v4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CRHE\Desktop\Desktop\My%20Dropbox\WCH%20Feasibility%20Graphs%20v5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CRHE\Desktop\Desktop\My%20Dropbox\WCH%20Feasibility%20Graphs%20v5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ren\Desktop\Dropbox\WCH%20Figures%20-%20Nov%20201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'Exam rooms for base case'!$D$7</c:f>
              <c:strCache>
                <c:ptCount val="1"/>
                <c:pt idx="0">
                  <c:v>AM</c:v>
                </c:pt>
              </c:strCache>
            </c:strRef>
          </c:tx>
          <c:invertIfNegative val="0"/>
          <c:cat>
            <c:strRef>
              <c:f>'Exam rooms for base case'!$E$6:$K$6</c:f>
              <c:strCache>
                <c:ptCount val="6"/>
                <c:pt idx="1">
                  <c:v>Monday</c:v>
                </c:pt>
                <c:pt idx="2">
                  <c:v>Tuesday </c:v>
                </c:pt>
                <c:pt idx="3">
                  <c:v>Wednesday </c:v>
                </c:pt>
                <c:pt idx="4">
                  <c:v>Thursday</c:v>
                </c:pt>
                <c:pt idx="5">
                  <c:v>Friday</c:v>
                </c:pt>
              </c:strCache>
            </c:strRef>
          </c:cat>
          <c:val>
            <c:numRef>
              <c:f>'Exam rooms for base case'!$E$7:$K$7</c:f>
              <c:numCache>
                <c:formatCode>General</c:formatCode>
                <c:ptCount val="7"/>
                <c:pt idx="1">
                  <c:v>66</c:v>
                </c:pt>
                <c:pt idx="2">
                  <c:v>77</c:v>
                </c:pt>
                <c:pt idx="3">
                  <c:v>83</c:v>
                </c:pt>
                <c:pt idx="4">
                  <c:v>65</c:v>
                </c:pt>
                <c:pt idx="5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B6-4CC8-A1CD-46B3D1BB7CE5}"/>
            </c:ext>
          </c:extLst>
        </c:ser>
        <c:ser>
          <c:idx val="1"/>
          <c:order val="1"/>
          <c:tx>
            <c:strRef>
              <c:f>'Exam rooms for base case'!$D$8</c:f>
              <c:strCache>
                <c:ptCount val="1"/>
                <c:pt idx="0">
                  <c:v>PM</c:v>
                </c:pt>
              </c:strCache>
            </c:strRef>
          </c:tx>
          <c:invertIfNegative val="0"/>
          <c:cat>
            <c:strRef>
              <c:f>'Exam rooms for base case'!$E$6:$K$6</c:f>
              <c:strCache>
                <c:ptCount val="6"/>
                <c:pt idx="1">
                  <c:v>Monday</c:v>
                </c:pt>
                <c:pt idx="2">
                  <c:v>Tuesday </c:v>
                </c:pt>
                <c:pt idx="3">
                  <c:v>Wednesday </c:v>
                </c:pt>
                <c:pt idx="4">
                  <c:v>Thursday</c:v>
                </c:pt>
                <c:pt idx="5">
                  <c:v>Friday</c:v>
                </c:pt>
              </c:strCache>
            </c:strRef>
          </c:cat>
          <c:val>
            <c:numRef>
              <c:f>'Exam rooms for base case'!$E$8:$K$8</c:f>
              <c:numCache>
                <c:formatCode>General</c:formatCode>
                <c:ptCount val="7"/>
                <c:pt idx="1">
                  <c:v>60</c:v>
                </c:pt>
                <c:pt idx="2">
                  <c:v>71</c:v>
                </c:pt>
                <c:pt idx="3">
                  <c:v>71</c:v>
                </c:pt>
                <c:pt idx="4">
                  <c:v>85</c:v>
                </c:pt>
                <c:pt idx="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B6-4CC8-A1CD-46B3D1BB7C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43644032"/>
        <c:axId val="43645568"/>
      </c:barChart>
      <c:lineChart>
        <c:grouping val="standard"/>
        <c:varyColors val="0"/>
        <c:ser>
          <c:idx val="2"/>
          <c:order val="2"/>
          <c:tx>
            <c:strRef>
              <c:f>'Exam rooms for base case'!$D$9</c:f>
              <c:strCache>
                <c:ptCount val="1"/>
                <c:pt idx="0">
                  <c:v>Rooms Available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cat>
            <c:strRef>
              <c:f>'Exam rooms for base case'!$E$6:$K$6</c:f>
              <c:strCache>
                <c:ptCount val="6"/>
                <c:pt idx="1">
                  <c:v>Monday</c:v>
                </c:pt>
                <c:pt idx="2">
                  <c:v>Tuesday </c:v>
                </c:pt>
                <c:pt idx="3">
                  <c:v>Wednesday </c:v>
                </c:pt>
                <c:pt idx="4">
                  <c:v>Thursday</c:v>
                </c:pt>
                <c:pt idx="5">
                  <c:v>Friday</c:v>
                </c:pt>
              </c:strCache>
            </c:strRef>
          </c:cat>
          <c:val>
            <c:numRef>
              <c:f>'Exam rooms for base case'!$E$9:$K$9</c:f>
              <c:numCache>
                <c:formatCode>General</c:formatCode>
                <c:ptCount val="7"/>
                <c:pt idx="0">
                  <c:v>64</c:v>
                </c:pt>
                <c:pt idx="1">
                  <c:v>64</c:v>
                </c:pt>
                <c:pt idx="2">
                  <c:v>64</c:v>
                </c:pt>
                <c:pt idx="3">
                  <c:v>64</c:v>
                </c:pt>
                <c:pt idx="4">
                  <c:v>64</c:v>
                </c:pt>
                <c:pt idx="5">
                  <c:v>64</c:v>
                </c:pt>
                <c:pt idx="6">
                  <c:v>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DB6-4CC8-A1CD-46B3D1BB7C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644032"/>
        <c:axId val="43645568"/>
      </c:lineChart>
      <c:catAx>
        <c:axId val="436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3645568"/>
        <c:crosses val="autoZero"/>
        <c:auto val="0"/>
        <c:lblAlgn val="ctr"/>
        <c:lblOffset val="100"/>
        <c:noMultiLvlLbl val="0"/>
      </c:catAx>
      <c:valAx>
        <c:axId val="436455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800" dirty="0"/>
                  <a:t>Examination Rooms Required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43644032"/>
        <c:crosses val="autoZero"/>
        <c:crossBetween val="between"/>
      </c:valAx>
    </c:plotArea>
    <c:legend>
      <c:legendPos val="b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61195583310709"/>
          <c:y val="0.18322939632545937"/>
          <c:w val="0.81205471083355951"/>
          <c:h val="0.735259492563430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'Sheet2 (3)'!$D$7</c:f>
              <c:strCache>
                <c:ptCount val="1"/>
                <c:pt idx="0">
                  <c:v>Timeslot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'Sheet2 (3)'!$F$6:$K$6</c:f>
              <c:strCache>
                <c:ptCount val="6"/>
                <c:pt idx="0">
                  <c:v>1E</c:v>
                </c:pt>
                <c:pt idx="1">
                  <c:v>1D</c:v>
                </c:pt>
                <c:pt idx="2">
                  <c:v>1C</c:v>
                </c:pt>
                <c:pt idx="3">
                  <c:v>1B</c:v>
                </c:pt>
                <c:pt idx="4">
                  <c:v>1A</c:v>
                </c:pt>
                <c:pt idx="5">
                  <c:v>Base</c:v>
                </c:pt>
              </c:strCache>
            </c:strRef>
          </c:cat>
          <c:val>
            <c:numRef>
              <c:f>'Sheet2 (3)'!$F$7:$K$7</c:f>
              <c:numCache>
                <c:formatCode>0.0%</c:formatCode>
                <c:ptCount val="6"/>
                <c:pt idx="0">
                  <c:v>1.8000000000000009E-2</c:v>
                </c:pt>
                <c:pt idx="1">
                  <c:v>1.8000000000000009E-2</c:v>
                </c:pt>
                <c:pt idx="2">
                  <c:v>1.3999999999999999E-2</c:v>
                </c:pt>
                <c:pt idx="3">
                  <c:v>2.8999999999999998E-2</c:v>
                </c:pt>
                <c:pt idx="4">
                  <c:v>4.3000000000000003E-2</c:v>
                </c:pt>
                <c:pt idx="5">
                  <c:v>6.5000000000000002E-2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A9-4ED1-8446-E408AF0B6134}"/>
            </c:ext>
          </c:extLst>
        </c:ser>
        <c:ser>
          <c:idx val="1"/>
          <c:order val="1"/>
          <c:tx>
            <c:strRef>
              <c:f>'Sheet2 (3)'!$D$8</c:f>
              <c:strCache>
                <c:ptCount val="1"/>
                <c:pt idx="0">
                  <c:v>Floor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2.873563218390909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CA9-4ED1-8446-E408AF0B613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'Sheet2 (3)'!$F$6:$K$6</c:f>
              <c:strCache>
                <c:ptCount val="6"/>
                <c:pt idx="0">
                  <c:v>1E</c:v>
                </c:pt>
                <c:pt idx="1">
                  <c:v>1D</c:v>
                </c:pt>
                <c:pt idx="2">
                  <c:v>1C</c:v>
                </c:pt>
                <c:pt idx="3">
                  <c:v>1B</c:v>
                </c:pt>
                <c:pt idx="4">
                  <c:v>1A</c:v>
                </c:pt>
                <c:pt idx="5">
                  <c:v>Base</c:v>
                </c:pt>
              </c:strCache>
            </c:strRef>
          </c:cat>
          <c:val>
            <c:numRef>
              <c:f>'Sheet2 (3)'!$F$8:$K$8</c:f>
              <c:numCache>
                <c:formatCode>0.0%</c:formatCode>
                <c:ptCount val="6"/>
                <c:pt idx="0">
                  <c:v>7.5000000000000011E-2</c:v>
                </c:pt>
                <c:pt idx="1">
                  <c:v>0.18800000000000006</c:v>
                </c:pt>
                <c:pt idx="2">
                  <c:v>0.16300000000000001</c:v>
                </c:pt>
                <c:pt idx="3">
                  <c:v>0.16200000000000001</c:v>
                </c:pt>
                <c:pt idx="4">
                  <c:v>0.16700000000000001</c:v>
                </c:pt>
                <c:pt idx="5">
                  <c:v>0.14400000000000004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A9-4ED1-8446-E408AF0B613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315392"/>
        <c:axId val="44316928"/>
      </c:barChart>
      <c:catAx>
        <c:axId val="4431539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 rot="0" vert="horz"/>
          <a:lstStyle/>
          <a:p>
            <a:pPr>
              <a:defRPr sz="1100"/>
            </a:pPr>
            <a:endParaRPr lang="en-US"/>
          </a:p>
        </c:txPr>
        <c:crossAx val="44316928"/>
        <c:crosses val="autoZero"/>
        <c:auto val="0"/>
        <c:lblAlgn val="ctr"/>
        <c:lblOffset val="100"/>
        <c:noMultiLvlLbl val="0"/>
      </c:catAx>
      <c:valAx>
        <c:axId val="44316928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Percentage of Clinics Moved</a:t>
                </a:r>
              </a:p>
            </c:rich>
          </c:tx>
          <c:layout/>
          <c:overlay val="0"/>
        </c:title>
        <c:numFmt formatCode="0.0%" sourceLinked="0"/>
        <c:majorTickMark val="none"/>
        <c:minorTickMark val="none"/>
        <c:tickLblPos val="none"/>
        <c:crossAx val="443153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7265680152050014"/>
          <c:y val="0.76888888888888962"/>
          <c:w val="0.35755996017739172"/>
          <c:h val="8.0368503937007854E-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202355210816093E-2"/>
          <c:y val="0.20053994612405707"/>
          <c:w val="0.82357134154182787"/>
          <c:h val="0.643274011779923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'Sheet2 (4)'!$D$7</c:f>
              <c:strCache>
                <c:ptCount val="1"/>
                <c:pt idx="0">
                  <c:v>Timeslot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'Sheet2 (4)'!$F$6:$H$6</c:f>
              <c:strCache>
                <c:ptCount val="3"/>
                <c:pt idx="0">
                  <c:v>2B</c:v>
                </c:pt>
                <c:pt idx="1">
                  <c:v>2A</c:v>
                </c:pt>
                <c:pt idx="2">
                  <c:v>1E</c:v>
                </c:pt>
              </c:strCache>
            </c:strRef>
          </c:cat>
          <c:val>
            <c:numRef>
              <c:f>'Sheet2 (4)'!$F$7:$H$7</c:f>
              <c:numCache>
                <c:formatCode>0.0%</c:formatCode>
                <c:ptCount val="3"/>
                <c:pt idx="0">
                  <c:v>4.5999999999999999E-2</c:v>
                </c:pt>
                <c:pt idx="1">
                  <c:v>4.0000000000000015E-2</c:v>
                </c:pt>
                <c:pt idx="2">
                  <c:v>1.8000000000000009E-2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5A-40E0-BB41-3B59F994C7DE}"/>
            </c:ext>
          </c:extLst>
        </c:ser>
        <c:ser>
          <c:idx val="1"/>
          <c:order val="1"/>
          <c:tx>
            <c:strRef>
              <c:f>'Sheet2 (4)'!$D$8</c:f>
              <c:strCache>
                <c:ptCount val="1"/>
                <c:pt idx="0">
                  <c:v>Floor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'Sheet2 (4)'!$F$6:$H$6</c:f>
              <c:strCache>
                <c:ptCount val="3"/>
                <c:pt idx="0">
                  <c:v>2B</c:v>
                </c:pt>
                <c:pt idx="1">
                  <c:v>2A</c:v>
                </c:pt>
                <c:pt idx="2">
                  <c:v>1E</c:v>
                </c:pt>
              </c:strCache>
            </c:strRef>
          </c:cat>
          <c:val>
            <c:numRef>
              <c:f>'Sheet2 (4)'!$F$8:$H$8</c:f>
              <c:numCache>
                <c:formatCode>0.0%</c:formatCode>
                <c:ptCount val="3"/>
                <c:pt idx="0">
                  <c:v>0.111</c:v>
                </c:pt>
                <c:pt idx="1">
                  <c:v>0.28400000000000009</c:v>
                </c:pt>
                <c:pt idx="2">
                  <c:v>7.5000000000000011E-2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5A-40E0-BB41-3B59F994C7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4458368"/>
        <c:axId val="44459904"/>
      </c:barChart>
      <c:catAx>
        <c:axId val="4445836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4459904"/>
        <c:crosses val="autoZero"/>
        <c:auto val="0"/>
        <c:lblAlgn val="ctr"/>
        <c:lblOffset val="100"/>
        <c:noMultiLvlLbl val="0"/>
      </c:catAx>
      <c:valAx>
        <c:axId val="44459904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Percentage of Clinics Moved</a:t>
                </a:r>
              </a:p>
            </c:rich>
          </c:tx>
          <c:layout>
            <c:manualLayout>
              <c:xMode val="edge"/>
              <c:yMode val="edge"/>
              <c:x val="0.32257598848531038"/>
              <c:y val="0.81011337868480748"/>
            </c:manualLayout>
          </c:layout>
          <c:overlay val="0"/>
        </c:title>
        <c:numFmt formatCode="0.0%" sourceLinked="0"/>
        <c:majorTickMark val="none"/>
        <c:minorTickMark val="none"/>
        <c:tickLblPos val="none"/>
        <c:crossAx val="444583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459232918465818"/>
          <c:y val="0.67766100290095344"/>
          <c:w val="0.36794196088392189"/>
          <c:h val="8.0368503937007854E-2"/>
        </c:manualLayout>
      </c:layout>
      <c:overlay val="0"/>
      <c:spPr>
        <a:noFill/>
      </c:spPr>
    </c:legend>
    <c:plotVisOnly val="1"/>
    <c:dispBlanksAs val="zero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'Scenario 2B'!$D$7</c:f>
              <c:strCache>
                <c:ptCount val="1"/>
                <c:pt idx="0">
                  <c:v>AM</c:v>
                </c:pt>
              </c:strCache>
            </c:strRef>
          </c:tx>
          <c:invertIfNegative val="0"/>
          <c:cat>
            <c:strRef>
              <c:f>'Scenario 2B'!$E$6:$K$6</c:f>
              <c:strCache>
                <c:ptCount val="6"/>
                <c:pt idx="1">
                  <c:v>Monday</c:v>
                </c:pt>
                <c:pt idx="2">
                  <c:v>Tuesday </c:v>
                </c:pt>
                <c:pt idx="3">
                  <c:v>Wednesday </c:v>
                </c:pt>
                <c:pt idx="4">
                  <c:v>Thursday</c:v>
                </c:pt>
                <c:pt idx="5">
                  <c:v>Friday</c:v>
                </c:pt>
              </c:strCache>
            </c:strRef>
          </c:cat>
          <c:val>
            <c:numRef>
              <c:f>'Scenario 2B'!$E$7:$K$7</c:f>
              <c:numCache>
                <c:formatCode>General</c:formatCode>
                <c:ptCount val="7"/>
                <c:pt idx="1">
                  <c:v>91</c:v>
                </c:pt>
                <c:pt idx="2">
                  <c:v>102</c:v>
                </c:pt>
                <c:pt idx="3">
                  <c:v>103</c:v>
                </c:pt>
                <c:pt idx="4">
                  <c:v>101</c:v>
                </c:pt>
                <c:pt idx="5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32-46FA-928E-1B01587383E8}"/>
            </c:ext>
          </c:extLst>
        </c:ser>
        <c:ser>
          <c:idx val="1"/>
          <c:order val="1"/>
          <c:tx>
            <c:strRef>
              <c:f>'Scenario 2B'!$D$8</c:f>
              <c:strCache>
                <c:ptCount val="1"/>
                <c:pt idx="0">
                  <c:v>PM</c:v>
                </c:pt>
              </c:strCache>
            </c:strRef>
          </c:tx>
          <c:invertIfNegative val="0"/>
          <c:cat>
            <c:strRef>
              <c:f>'Scenario 2B'!$E$6:$K$6</c:f>
              <c:strCache>
                <c:ptCount val="6"/>
                <c:pt idx="1">
                  <c:v>Monday</c:v>
                </c:pt>
                <c:pt idx="2">
                  <c:v>Tuesday </c:v>
                </c:pt>
                <c:pt idx="3">
                  <c:v>Wednesday </c:v>
                </c:pt>
                <c:pt idx="4">
                  <c:v>Thursday</c:v>
                </c:pt>
                <c:pt idx="5">
                  <c:v>Friday</c:v>
                </c:pt>
              </c:strCache>
            </c:strRef>
          </c:cat>
          <c:val>
            <c:numRef>
              <c:f>'Scenario 2B'!$E$8:$K$8</c:f>
              <c:numCache>
                <c:formatCode>General</c:formatCode>
                <c:ptCount val="7"/>
                <c:pt idx="1">
                  <c:v>97</c:v>
                </c:pt>
                <c:pt idx="2">
                  <c:v>102</c:v>
                </c:pt>
                <c:pt idx="3">
                  <c:v>102</c:v>
                </c:pt>
                <c:pt idx="4">
                  <c:v>101</c:v>
                </c:pt>
                <c:pt idx="5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32-46FA-928E-1B01587383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43798528"/>
        <c:axId val="43800064"/>
      </c:barChart>
      <c:lineChart>
        <c:grouping val="standard"/>
        <c:varyColors val="0"/>
        <c:ser>
          <c:idx val="2"/>
          <c:order val="2"/>
          <c:tx>
            <c:strRef>
              <c:f>'Scenario 2B'!$D$9</c:f>
              <c:strCache>
                <c:ptCount val="1"/>
                <c:pt idx="0">
                  <c:v>Rooms Available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marker>
            <c:symbol val="none"/>
          </c:marker>
          <c:cat>
            <c:strRef>
              <c:f>'Scenario 2B'!$E$6:$K$6</c:f>
              <c:strCache>
                <c:ptCount val="6"/>
                <c:pt idx="1">
                  <c:v>Monday</c:v>
                </c:pt>
                <c:pt idx="2">
                  <c:v>Tuesday </c:v>
                </c:pt>
                <c:pt idx="3">
                  <c:v>Wednesday </c:v>
                </c:pt>
                <c:pt idx="4">
                  <c:v>Thursday</c:v>
                </c:pt>
                <c:pt idx="5">
                  <c:v>Friday</c:v>
                </c:pt>
              </c:strCache>
            </c:strRef>
          </c:cat>
          <c:val>
            <c:numRef>
              <c:f>'Scenario 2B'!$E$9:$K$9</c:f>
              <c:numCache>
                <c:formatCode>General</c:formatCode>
                <c:ptCount val="7"/>
                <c:pt idx="0">
                  <c:v>103</c:v>
                </c:pt>
                <c:pt idx="1">
                  <c:v>103</c:v>
                </c:pt>
                <c:pt idx="2">
                  <c:v>103</c:v>
                </c:pt>
                <c:pt idx="3">
                  <c:v>103</c:v>
                </c:pt>
                <c:pt idx="4">
                  <c:v>103</c:v>
                </c:pt>
                <c:pt idx="5">
                  <c:v>103</c:v>
                </c:pt>
                <c:pt idx="6">
                  <c:v>103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E32-46FA-928E-1B01587383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798528"/>
        <c:axId val="43800064"/>
      </c:lineChart>
      <c:catAx>
        <c:axId val="43798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100"/>
            </a:pPr>
            <a:endParaRPr lang="en-US"/>
          </a:p>
        </c:txPr>
        <c:crossAx val="43800064"/>
        <c:crosses val="autoZero"/>
        <c:auto val="0"/>
        <c:lblAlgn val="ctr"/>
        <c:lblOffset val="100"/>
        <c:noMultiLvlLbl val="0"/>
      </c:catAx>
      <c:valAx>
        <c:axId val="438000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Examination Rooms Required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4379852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zero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0C1F3-C6B0-4EAD-A867-4354E2581F30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7C707-4572-4773-9352-EACF19D018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779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005A0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855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258E-B596-4843-B58E-14E6EAC52D1B}" type="datetime1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>
            <a:off x="0" y="1"/>
            <a:ext cx="9144000" cy="33265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7788" algn="l">
              <a:tabLst/>
            </a:pPr>
            <a:r>
              <a:rPr lang="en-CA" sz="1600" i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MIE368: Analytics in Action						</a:t>
            </a:r>
            <a:r>
              <a:rPr lang="en-CA" sz="1600" i="0" baseline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                   </a:t>
            </a:r>
            <a:r>
              <a:rPr lang="en-CA" sz="1600" i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Fall 2020</a:t>
            </a:r>
            <a:endParaRPr lang="en-CA" sz="1600" i="0" dirty="0">
              <a:solidFill>
                <a:srgbClr val="FFFFFF"/>
              </a:solidFill>
              <a:ea typeface="SimSun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311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F94FB-5CA0-4433-A779-4BE895229C2C}" type="datetime1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90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7FA1-85B7-4967-A15C-0C52429BE931}" type="datetime1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800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1708"/>
            <a:ext cx="9144000" cy="629020"/>
          </a:xfrm>
          <a:gradFill>
            <a:gsLst>
              <a:gs pos="0">
                <a:srgbClr val="005A00"/>
              </a:gs>
              <a:gs pos="100000">
                <a:srgbClr val="14961E">
                  <a:lumMod val="95000"/>
                  <a:lumOff val="5000"/>
                </a:srgbClr>
              </a:gs>
            </a:gsLst>
            <a:lin ang="0" scaled="0"/>
          </a:gradFill>
        </p:spPr>
        <p:txBody>
          <a:bodyPr lIns="216000"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-2" y="332506"/>
            <a:ext cx="9144000" cy="150"/>
          </a:xfrm>
          <a:prstGeom prst="line">
            <a:avLst/>
          </a:prstGeom>
          <a:ln w="317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3BE4F-6A6F-4E32-8442-D1436687820B}" type="datetime1">
              <a:rPr lang="en-US" smtClean="0"/>
              <a:t>11/22/2020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ounded Rectangle 9"/>
          <p:cNvSpPr/>
          <p:nvPr userDrawn="1"/>
        </p:nvSpPr>
        <p:spPr>
          <a:xfrm>
            <a:off x="0" y="1"/>
            <a:ext cx="9144000" cy="33265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7788" algn="l">
              <a:tabLst/>
            </a:pPr>
            <a:r>
              <a:rPr lang="en-CA" sz="1600" i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MIE368: Analytics in Action						</a:t>
            </a:r>
            <a:r>
              <a:rPr lang="en-CA" sz="1600" i="0" baseline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                   </a:t>
            </a:r>
            <a:r>
              <a:rPr lang="en-CA" sz="1600" i="0" dirty="0" smtClean="0">
                <a:solidFill>
                  <a:srgbClr val="FFFFFF"/>
                </a:solidFill>
                <a:ea typeface="SimSun" pitchFamily="2" charset="-122"/>
                <a:cs typeface="Arial" pitchFamily="34" charset="0"/>
              </a:rPr>
              <a:t>Fall 2020</a:t>
            </a:r>
            <a:endParaRPr lang="en-CA" sz="1600" i="0" dirty="0">
              <a:solidFill>
                <a:srgbClr val="FFFFFF"/>
              </a:solidFill>
              <a:ea typeface="SimSun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57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751C-97D7-48DF-8A37-3B904AF272A2}" type="datetime1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41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146D9-6FFD-4B51-93F6-74EE7F8A6FFE}" type="datetime1">
              <a:rPr lang="en-US" smtClean="0"/>
              <a:t>11/22/2020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953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F541-15BA-416F-BA83-B8B222E29B11}" type="datetime1">
              <a:rPr lang="en-US" smtClean="0"/>
              <a:t>11/22/2020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1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7E78-13CF-411F-B1AF-9A7D51C4AF32}" type="datetime1">
              <a:rPr lang="en-US" smtClean="0"/>
              <a:t>11/22/2020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8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B12EE-CAFF-46BD-91DE-E25C343C534A}" type="datetime1">
              <a:rPr lang="en-US" smtClean="0"/>
              <a:t>11/22/2020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206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6AD-AC89-4E03-8568-21DEBAA39221}" type="datetime1">
              <a:rPr lang="en-US" smtClean="0"/>
              <a:t>11/22/2020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748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2B7B2-B695-48C5-942E-015BFC7DCC10}" type="datetime1">
              <a:rPr lang="en-US" smtClean="0"/>
              <a:t>11/22/2020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85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F6FB4-AF13-4BA3-BC5C-25C430F66BD8}" type="datetime1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BFCA1-E57A-4B1F-AABF-D72B675C8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96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Women’s College Hospital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en-CA" dirty="0" smtClean="0"/>
          </a:p>
          <a:p>
            <a:pPr>
              <a:spcBef>
                <a:spcPts val="0"/>
              </a:spcBef>
            </a:pPr>
            <a:r>
              <a:rPr lang="en-CA" dirty="0" smtClean="0"/>
              <a:t>Instructor: Timothy Chan</a:t>
            </a:r>
          </a:p>
          <a:p>
            <a:r>
              <a:rPr lang="en-CA" dirty="0" smtClean="0"/>
              <a:t>November 23,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88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defines a “good” schedule?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Preference for a schedule that deviated the least from current schedule</a:t>
            </a:r>
          </a:p>
          <a:p>
            <a:pPr lvl="1"/>
            <a:r>
              <a:rPr lang="en-US" dirty="0" smtClean="0"/>
              <a:t>Doctors have other commitments that may be hard to move (e.g., surgical/teaching schedules)</a:t>
            </a:r>
          </a:p>
          <a:p>
            <a:pPr lvl="1"/>
            <a:r>
              <a:rPr lang="en-US" dirty="0" smtClean="0"/>
              <a:t>Nobody likes change…</a:t>
            </a:r>
          </a:p>
          <a:p>
            <a:endParaRPr lang="en-US" dirty="0"/>
          </a:p>
          <a:p>
            <a:r>
              <a:rPr lang="en-US" dirty="0" smtClean="0"/>
              <a:t>Minimal deviation means:</a:t>
            </a:r>
          </a:p>
          <a:p>
            <a:pPr lvl="1"/>
            <a:r>
              <a:rPr lang="en-US" dirty="0" smtClean="0"/>
              <a:t>Minimize number of clinics that move to a new timeslot</a:t>
            </a:r>
          </a:p>
          <a:p>
            <a:pPr lvl="1"/>
            <a:r>
              <a:rPr lang="en-US" dirty="0" smtClean="0"/>
              <a:t>Minimize number of clinics that are assigned to non-preferred floors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0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nteger programming model</a:t>
            </a:r>
          </a:p>
          <a:p>
            <a:pPr lvl="1"/>
            <a:r>
              <a:rPr lang="en-US" dirty="0" smtClean="0"/>
              <a:t>Weighted objectives</a:t>
            </a:r>
          </a:p>
          <a:p>
            <a:pPr lvl="2"/>
            <a:r>
              <a:rPr lang="en-US" dirty="0" smtClean="0"/>
              <a:t>Penalize clinic assignments to different timeslots</a:t>
            </a:r>
          </a:p>
          <a:p>
            <a:pPr lvl="2"/>
            <a:r>
              <a:rPr lang="en-US" dirty="0" smtClean="0"/>
              <a:t>Penalize clinic assignments to non-preferred floors</a:t>
            </a:r>
          </a:p>
          <a:p>
            <a:pPr lvl="1"/>
            <a:r>
              <a:rPr lang="en-US" dirty="0" smtClean="0"/>
              <a:t>Constraints</a:t>
            </a:r>
          </a:p>
          <a:p>
            <a:pPr lvl="2"/>
            <a:r>
              <a:rPr lang="en-US" dirty="0" smtClean="0"/>
              <a:t>All clinics must be assigned</a:t>
            </a:r>
          </a:p>
          <a:p>
            <a:pPr lvl="2"/>
            <a:r>
              <a:rPr lang="en-US" dirty="0" smtClean="0"/>
              <a:t>Two clinics run by same clinician can’t be scheduled at same time</a:t>
            </a:r>
            <a:endParaRPr lang="en-US" dirty="0"/>
          </a:p>
          <a:p>
            <a:pPr lvl="2"/>
            <a:r>
              <a:rPr lang="en-US" dirty="0" smtClean="0"/>
              <a:t>Clinics are assigned preferred number of rooms</a:t>
            </a:r>
          </a:p>
          <a:p>
            <a:pPr lvl="2"/>
            <a:r>
              <a:rPr lang="en-US" dirty="0" smtClean="0"/>
              <a:t>Don’t exceed number of exam rooms for each floor</a:t>
            </a:r>
          </a:p>
          <a:p>
            <a:pPr lvl="2"/>
            <a:r>
              <a:rPr lang="en-US" dirty="0" smtClean="0"/>
              <a:t>All assigned rooms of a clinic should be on one floor</a:t>
            </a:r>
          </a:p>
          <a:p>
            <a:r>
              <a:rPr lang="en-US" dirty="0" smtClean="0"/>
              <a:t>Solving the model</a:t>
            </a:r>
          </a:p>
          <a:p>
            <a:pPr lvl="1"/>
            <a:r>
              <a:rPr lang="en-US" dirty="0" smtClean="0"/>
              <a:t>~14,000 decision variables, ~14,000 constraints</a:t>
            </a:r>
          </a:p>
          <a:p>
            <a:pPr lvl="1"/>
            <a:r>
              <a:rPr lang="en-US" dirty="0" smtClean="0"/>
              <a:t>&lt;30 min using CPLEX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97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584" y="1341438"/>
            <a:ext cx="5292811" cy="535310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12</a:t>
            </a:fld>
            <a:endParaRPr lang="en-US"/>
          </a:p>
        </p:txBody>
      </p:sp>
      <p:sp>
        <p:nvSpPr>
          <p:cNvPr id="6" name="Right Brace 5"/>
          <p:cNvSpPr/>
          <p:nvPr/>
        </p:nvSpPr>
        <p:spPr>
          <a:xfrm>
            <a:off x="6058930" y="1927653"/>
            <a:ext cx="321275" cy="263199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553200" y="2920482"/>
            <a:ext cx="158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Constraints on assignment</a:t>
            </a:r>
            <a:endParaRPr lang="en-US" dirty="0"/>
          </a:p>
        </p:txBody>
      </p:sp>
      <p:sp>
        <p:nvSpPr>
          <p:cNvPr id="8" name="Right Brace 7"/>
          <p:cNvSpPr/>
          <p:nvPr/>
        </p:nvSpPr>
        <p:spPr>
          <a:xfrm>
            <a:off x="6058929" y="4708588"/>
            <a:ext cx="321275" cy="9013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553200" y="4836112"/>
            <a:ext cx="1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Penalty calculation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81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Inputs to the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clinics</a:t>
            </a:r>
          </a:p>
          <a:p>
            <a:pPr lvl="1"/>
            <a:r>
              <a:rPr lang="en-US" dirty="0" smtClean="0"/>
              <a:t>Timeslot preferences</a:t>
            </a:r>
          </a:p>
          <a:p>
            <a:pPr lvl="1"/>
            <a:r>
              <a:rPr lang="en-US" dirty="0" smtClean="0"/>
              <a:t>Floor preferences</a:t>
            </a:r>
          </a:p>
          <a:p>
            <a:pPr lvl="1"/>
            <a:r>
              <a:rPr lang="en-US" dirty="0" smtClean="0"/>
              <a:t>Rooms required</a:t>
            </a:r>
          </a:p>
          <a:p>
            <a:pPr lvl="1"/>
            <a:r>
              <a:rPr lang="en-US" dirty="0" smtClean="0"/>
              <a:t>Clinicians involved</a:t>
            </a:r>
          </a:p>
          <a:p>
            <a:r>
              <a:rPr lang="en-US" dirty="0" smtClean="0"/>
              <a:t>From new hospital</a:t>
            </a:r>
          </a:p>
          <a:p>
            <a:pPr lvl="1"/>
            <a:r>
              <a:rPr lang="en-US" dirty="0" smtClean="0"/>
              <a:t># of exam rooms on </a:t>
            </a:r>
            <a:r>
              <a:rPr lang="en-US" smtClean="0"/>
              <a:t>each floor</a:t>
            </a:r>
            <a:endParaRPr lang="en-US" dirty="0" smtClean="0"/>
          </a:p>
          <a:p>
            <a:r>
              <a:rPr lang="en-US" dirty="0" smtClean="0"/>
              <a:t>Parameters we can play with:</a:t>
            </a:r>
          </a:p>
          <a:p>
            <a:pPr lvl="1"/>
            <a:r>
              <a:rPr lang="en-US" dirty="0" smtClean="0"/>
              <a:t>Objective function weights</a:t>
            </a:r>
          </a:p>
          <a:p>
            <a:pPr lvl="1"/>
            <a:r>
              <a:rPr lang="en-US" dirty="0" smtClean="0"/>
              <a:t>Preferences</a:t>
            </a:r>
          </a:p>
          <a:p>
            <a:pPr lvl="1"/>
            <a:r>
              <a:rPr lang="en-US" dirty="0" smtClean="0"/>
              <a:t># of rooms available??...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0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Evaluating different scenarios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3758823"/>
              </p:ext>
            </p:extLst>
          </p:nvPr>
        </p:nvGraphicFramePr>
        <p:xfrm>
          <a:off x="617835" y="1191134"/>
          <a:ext cx="3620533" cy="3279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755">
                  <a:extLst>
                    <a:ext uri="{9D8B030D-6E8A-4147-A177-3AD203B41FA5}">
                      <a16:colId xmlns:a16="http://schemas.microsoft.com/office/drawing/2014/main" val="1584904549"/>
                    </a:ext>
                  </a:extLst>
                </a:gridCol>
                <a:gridCol w="1235675">
                  <a:extLst>
                    <a:ext uri="{9D8B030D-6E8A-4147-A177-3AD203B41FA5}">
                      <a16:colId xmlns:a16="http://schemas.microsoft.com/office/drawing/2014/main" val="1421234623"/>
                    </a:ext>
                  </a:extLst>
                </a:gridCol>
                <a:gridCol w="1285103">
                  <a:extLst>
                    <a:ext uri="{9D8B030D-6E8A-4147-A177-3AD203B41FA5}">
                      <a16:colId xmlns:a16="http://schemas.microsoft.com/office/drawing/2014/main" val="3912976435"/>
                    </a:ext>
                  </a:extLst>
                </a:gridCol>
              </a:tblGrid>
              <a:tr h="73276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Scenario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exam rooms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clinics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052220"/>
                  </a:ext>
                </a:extLst>
              </a:tr>
              <a:tr h="4245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Base case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278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0277315"/>
                  </a:ext>
                </a:extLst>
              </a:tr>
              <a:tr h="4245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276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4016121"/>
                  </a:ext>
                </a:extLst>
              </a:tr>
              <a:tr h="4245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278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3286127"/>
                  </a:ext>
                </a:extLst>
              </a:tr>
              <a:tr h="4245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1C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276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3111520"/>
                  </a:ext>
                </a:extLst>
              </a:tr>
              <a:tr h="4245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276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0936201"/>
                  </a:ext>
                </a:extLst>
              </a:tr>
              <a:tr h="4245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279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28573307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070242981"/>
              </p:ext>
            </p:extLst>
          </p:nvPr>
        </p:nvGraphicFramePr>
        <p:xfrm>
          <a:off x="4460789" y="1271364"/>
          <a:ext cx="44196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Scenarios were based on redistributing offices or consult rooms, or modifying number of rooms assigned to clinics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61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Scenario 1E was generally considered a good schedule</a:t>
            </a:r>
          </a:p>
          <a:p>
            <a:r>
              <a:rPr lang="en-US" dirty="0" smtClean="0"/>
              <a:t>Schedule shared with wide audience to get buy-in…</a:t>
            </a:r>
          </a:p>
          <a:p>
            <a:endParaRPr lang="en-US" dirty="0"/>
          </a:p>
          <a:p>
            <a:r>
              <a:rPr lang="en-US" dirty="0" smtClean="0"/>
              <a:t>…that’s when we discovered more clinics…</a:t>
            </a:r>
          </a:p>
          <a:p>
            <a:endParaRPr lang="en-US" dirty="0"/>
          </a:p>
          <a:p>
            <a:r>
              <a:rPr lang="en-US" dirty="0" smtClean="0"/>
              <a:t>…lots of them…</a:t>
            </a:r>
          </a:p>
          <a:p>
            <a:endParaRPr lang="en-US" dirty="0"/>
          </a:p>
          <a:p>
            <a:r>
              <a:rPr lang="en-US" dirty="0" smtClean="0"/>
              <a:t>349 (instead of 279)</a:t>
            </a:r>
          </a:p>
          <a:p>
            <a:pPr lvl="1"/>
            <a:r>
              <a:rPr lang="en-US" dirty="0" smtClean="0"/>
              <a:t>Typically nurse-led clinics; previously considered only doctor-led clinics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scenario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scenarios converted many more consult rooms and offices to exam rooms </a:t>
            </a:r>
            <a:r>
              <a:rPr lang="en-US" dirty="0"/>
              <a:t>(</a:t>
            </a:r>
            <a:r>
              <a:rPr lang="en-US" dirty="0" smtClean="0"/>
              <a:t>2A), including changes to floor preferences (2B)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16</a:t>
            </a:fld>
            <a:endParaRPr lang="en-US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453359225"/>
              </p:ext>
            </p:extLst>
          </p:nvPr>
        </p:nvGraphicFramePr>
        <p:xfrm>
          <a:off x="4246603" y="3410262"/>
          <a:ext cx="4440197" cy="2528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9476918"/>
              </p:ext>
            </p:extLst>
          </p:nvPr>
        </p:nvGraphicFramePr>
        <p:xfrm>
          <a:off x="626070" y="2944983"/>
          <a:ext cx="3620533" cy="2653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755">
                  <a:extLst>
                    <a:ext uri="{9D8B030D-6E8A-4147-A177-3AD203B41FA5}">
                      <a16:colId xmlns:a16="http://schemas.microsoft.com/office/drawing/2014/main" val="1584904549"/>
                    </a:ext>
                  </a:extLst>
                </a:gridCol>
                <a:gridCol w="1235675">
                  <a:extLst>
                    <a:ext uri="{9D8B030D-6E8A-4147-A177-3AD203B41FA5}">
                      <a16:colId xmlns:a16="http://schemas.microsoft.com/office/drawing/2014/main" val="1421234623"/>
                    </a:ext>
                  </a:extLst>
                </a:gridCol>
                <a:gridCol w="1285103">
                  <a:extLst>
                    <a:ext uri="{9D8B030D-6E8A-4147-A177-3AD203B41FA5}">
                      <a16:colId xmlns:a16="http://schemas.microsoft.com/office/drawing/2014/main" val="3912976435"/>
                    </a:ext>
                  </a:extLst>
                </a:gridCol>
              </a:tblGrid>
              <a:tr h="9692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Scenario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exam rooms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clinics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052220"/>
                  </a:ext>
                </a:extLst>
              </a:tr>
              <a:tr h="5615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279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0277315"/>
                  </a:ext>
                </a:extLst>
              </a:tr>
              <a:tr h="5615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349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4016121"/>
                  </a:ext>
                </a:extLst>
              </a:tr>
              <a:tr h="5615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349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3286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98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Ultimately, WCH implemented a schedule based on scenario 2B</a:t>
            </a:r>
          </a:p>
          <a:p>
            <a:r>
              <a:rPr lang="en-US" dirty="0" smtClean="0"/>
              <a:t>Capacity constraints on each floor were satisfied</a:t>
            </a:r>
          </a:p>
          <a:p>
            <a:r>
              <a:rPr lang="en-US" dirty="0" smtClean="0"/>
              <a:t>Tues, Wed, Thurs were busiest</a:t>
            </a:r>
          </a:p>
          <a:p>
            <a:r>
              <a:rPr lang="en-US" dirty="0" smtClean="0"/>
              <a:t>Extra capacity existed on Mon and Fri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17</a:t>
            </a:fld>
            <a:endParaRPr lang="en-US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4144427801"/>
              </p:ext>
            </p:extLst>
          </p:nvPr>
        </p:nvGraphicFramePr>
        <p:xfrm>
          <a:off x="1905000" y="3810000"/>
          <a:ext cx="50292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06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Immediate value to WCH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Creation of schedule in advance of new building</a:t>
            </a:r>
          </a:p>
          <a:p>
            <a:pPr lvl="1"/>
            <a:r>
              <a:rPr lang="en-US" dirty="0" smtClean="0"/>
              <a:t>Mathematical guarantee of optimality</a:t>
            </a:r>
          </a:p>
          <a:p>
            <a:pPr lvl="2"/>
            <a:r>
              <a:rPr lang="en-US" dirty="0"/>
              <a:t>F</a:t>
            </a:r>
            <a:r>
              <a:rPr lang="en-US" dirty="0" smtClean="0"/>
              <a:t>inding even a feasible solution by hand can be hard</a:t>
            </a:r>
          </a:p>
          <a:p>
            <a:pPr lvl="1"/>
            <a:r>
              <a:rPr lang="en-US" dirty="0"/>
              <a:t>Fairness (“outsiders” helped develop the schedule)</a:t>
            </a:r>
          </a:p>
          <a:p>
            <a:pPr lvl="1"/>
            <a:r>
              <a:rPr lang="en-US" dirty="0" smtClean="0"/>
              <a:t>Transparency in decision making (based on math model and concrete trade-offs)</a:t>
            </a:r>
          </a:p>
          <a:p>
            <a:pPr lvl="1"/>
            <a:r>
              <a:rPr lang="en-US" dirty="0" smtClean="0"/>
              <a:t>Ability to quickly evaluate many scenarios</a:t>
            </a:r>
          </a:p>
          <a:p>
            <a:r>
              <a:rPr lang="en-US" dirty="0" smtClean="0"/>
              <a:t>Data gathering phase helped them have a centralized view of system</a:t>
            </a:r>
          </a:p>
          <a:p>
            <a:pPr lvl="1"/>
            <a:r>
              <a:rPr lang="en-US" dirty="0" smtClean="0"/>
              <a:t>Schedules previously managed by separate clinic managers</a:t>
            </a:r>
          </a:p>
          <a:p>
            <a:r>
              <a:rPr lang="en-US" dirty="0" smtClean="0"/>
              <a:t>Exam space decreased by over 20% but managed to fit all clinics in new space with 97% utilization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03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Post-implementation interview four months later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schedule implemented successfully</a:t>
            </a:r>
          </a:p>
          <a:p>
            <a:r>
              <a:rPr lang="en-US" dirty="0" smtClean="0"/>
              <a:t>Clinicians adhere to clinic start/end times more closely, which improves patient satisfaction</a:t>
            </a:r>
          </a:p>
          <a:p>
            <a:r>
              <a:rPr lang="en-US" dirty="0" smtClean="0"/>
              <a:t>More sharing of exam rooms to accommodate variation in room usage from week to week as students and others rotate through clinics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46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Women’s College Hospital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4794422" cy="4785395"/>
          </a:xfrm>
        </p:spPr>
        <p:txBody>
          <a:bodyPr/>
          <a:lstStyle/>
          <a:p>
            <a:r>
              <a:rPr lang="en-CA" dirty="0"/>
              <a:t>Founded in 1911</a:t>
            </a:r>
          </a:p>
          <a:p>
            <a:r>
              <a:rPr lang="en-CA" dirty="0" smtClean="0"/>
              <a:t>Located </a:t>
            </a:r>
            <a:r>
              <a:rPr lang="en-CA" dirty="0"/>
              <a:t>in Toronto, ON</a:t>
            </a:r>
          </a:p>
          <a:p>
            <a:r>
              <a:rPr lang="en-CA" dirty="0" smtClean="0"/>
              <a:t>Entirely </a:t>
            </a:r>
            <a:r>
              <a:rPr lang="en-CA" dirty="0"/>
              <a:t>ambulatory (outpatient) facility</a:t>
            </a:r>
          </a:p>
          <a:p>
            <a:pPr lvl="1"/>
            <a:r>
              <a:rPr lang="en-CA" dirty="0" smtClean="0"/>
              <a:t>Almost 300 clinics run every week</a:t>
            </a:r>
          </a:p>
          <a:p>
            <a:r>
              <a:rPr lang="en-CA" dirty="0" smtClean="0"/>
              <a:t>&gt;300,000 </a:t>
            </a:r>
            <a:r>
              <a:rPr lang="en-CA" dirty="0"/>
              <a:t>patient visits </a:t>
            </a:r>
            <a:r>
              <a:rPr lang="en-CA" dirty="0" smtClean="0"/>
              <a:t>annually and growing…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</a:t>
            </a:fld>
            <a:endParaRPr lang="en-US"/>
          </a:p>
        </p:txBody>
      </p:sp>
      <p:pic>
        <p:nvPicPr>
          <p:cNvPr id="5" name="Picture 2" descr="http://www.growingathletes.ca/wp-content/uploads/2012/05/womenscollege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38800" y="4191000"/>
            <a:ext cx="3237186" cy="2133600"/>
          </a:xfrm>
          <a:prstGeom prst="rect">
            <a:avLst/>
          </a:prstGeom>
          <a:noFill/>
        </p:spPr>
      </p:pic>
      <p:pic>
        <p:nvPicPr>
          <p:cNvPr id="6" name="Picture 4" descr="http://3.bp.blogspot.com/_g-QW6IpC5q4/TKhi0OXYCqI/AAAAAAAAAHI/_9R5f_1OjCY/s400/Women's+College+Hospital-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1200" y="1524000"/>
            <a:ext cx="2895600" cy="23992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91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term value to WCH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Clinicians plan absences more proactively (can’t be ad hoc about it, otherwise no space), which means fewer appointments rescheduled last minute</a:t>
            </a:r>
          </a:p>
          <a:p>
            <a:r>
              <a:rPr lang="en-US" dirty="0" smtClean="0"/>
              <a:t>New coordinator role for each floor to manage clinics in centralized fashion</a:t>
            </a:r>
          </a:p>
          <a:p>
            <a:r>
              <a:rPr lang="en-US" dirty="0" smtClean="0"/>
              <a:t>New clinics added and accommodated more easily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97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 on our side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Hoteling was essential to the value of optimization</a:t>
            </a:r>
          </a:p>
          <a:p>
            <a:r>
              <a:rPr lang="en-US" dirty="0" smtClean="0"/>
              <a:t>Strong stakeholder engagement with:</a:t>
            </a:r>
          </a:p>
          <a:p>
            <a:pPr lvl="1"/>
            <a:r>
              <a:rPr lang="en-US" dirty="0" smtClean="0"/>
              <a:t>Senior management</a:t>
            </a:r>
          </a:p>
          <a:p>
            <a:pPr lvl="2"/>
            <a:r>
              <a:rPr lang="en-US" dirty="0" smtClean="0"/>
              <a:t>Authority to convert offices to exam rooms, </a:t>
            </a:r>
            <a:r>
              <a:rPr lang="en-US" dirty="0"/>
              <a:t>promote </a:t>
            </a:r>
            <a:r>
              <a:rPr lang="en-US" dirty="0" smtClean="0"/>
              <a:t>buy-in</a:t>
            </a:r>
          </a:p>
          <a:p>
            <a:pPr lvl="1"/>
            <a:r>
              <a:rPr lang="en-US" dirty="0" smtClean="0"/>
              <a:t>Clinicians and managers</a:t>
            </a:r>
          </a:p>
          <a:p>
            <a:pPr lvl="2"/>
            <a:r>
              <a:rPr lang="en-US" dirty="0" smtClean="0"/>
              <a:t>Get their input and help them feel ownership of the changes</a:t>
            </a:r>
          </a:p>
          <a:p>
            <a:pPr lvl="1"/>
            <a:r>
              <a:rPr lang="en-US" dirty="0" smtClean="0"/>
              <a:t>Day-to-day project liaison (most important ingredient)</a:t>
            </a:r>
          </a:p>
          <a:p>
            <a:pPr lvl="2"/>
            <a:r>
              <a:rPr lang="en-US" dirty="0" smtClean="0"/>
              <a:t>Relationship broker</a:t>
            </a:r>
          </a:p>
          <a:p>
            <a:pPr lvl="2"/>
            <a:r>
              <a:rPr lang="en-US" dirty="0" smtClean="0"/>
              <a:t>Clinical process expert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7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Analytics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Working with several hospital executives, we helped design a new clinic schedule for </a:t>
            </a:r>
            <a:r>
              <a:rPr lang="en-US" dirty="0" smtClean="0"/>
              <a:t>Women’s College Hospital</a:t>
            </a:r>
          </a:p>
          <a:p>
            <a:r>
              <a:rPr lang="en-US" dirty="0" smtClean="0"/>
              <a:t>Have extended this work to other hospitals in Toronto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B. K. Eagen, T. C. Y. Chan, M. W. Carter, “</a:t>
            </a:r>
            <a:r>
              <a:rPr lang="en-US" dirty="0"/>
              <a:t>Women's College Hospital Uses Operations Research to Create an Ambulatory Clinic Schedule</a:t>
            </a:r>
            <a:r>
              <a:rPr lang="en-US" dirty="0" smtClean="0"/>
              <a:t>,” </a:t>
            </a:r>
            <a:r>
              <a:rPr lang="en-US" i="1" dirty="0" smtClean="0"/>
              <a:t>Service Science</a:t>
            </a:r>
            <a:r>
              <a:rPr lang="en-US" dirty="0" smtClean="0"/>
              <a:t>, Vol. 10, pp. 230-240, 2018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8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Break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1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NHL Expansion Draft optimization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71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Vegas Golden Knights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Las Vegas became 31</a:t>
            </a:r>
            <a:r>
              <a:rPr lang="en-US" baseline="30000" dirty="0"/>
              <a:t>st</a:t>
            </a:r>
            <a:r>
              <a:rPr lang="en-US" dirty="0"/>
              <a:t> NHL team in 2017-2018</a:t>
            </a:r>
          </a:p>
          <a:p>
            <a:r>
              <a:rPr lang="en-US" dirty="0" smtClean="0"/>
              <a:t>Fifth best team in league in inaugural season</a:t>
            </a:r>
          </a:p>
          <a:p>
            <a:r>
              <a:rPr lang="en-US" dirty="0" smtClean="0"/>
              <a:t>Made it to Stanley Cup Finals!</a:t>
            </a:r>
          </a:p>
          <a:p>
            <a:r>
              <a:rPr lang="en-US" dirty="0" smtClean="0"/>
              <a:t>Impressive stats:</a:t>
            </a:r>
          </a:p>
          <a:p>
            <a:pPr lvl="1"/>
            <a:r>
              <a:rPr lang="en-US" dirty="0" smtClean="0"/>
              <a:t>First expansion team to go 3-0, 8-1</a:t>
            </a:r>
          </a:p>
          <a:p>
            <a:pPr lvl="1"/>
            <a:r>
              <a:rPr lang="en-US" dirty="0" smtClean="0"/>
              <a:t>Had to use 4 goalies in first 11 games</a:t>
            </a:r>
          </a:p>
          <a:p>
            <a:pPr lvl="1"/>
            <a:r>
              <a:rPr lang="en-US" dirty="0" smtClean="0"/>
              <a:t>Star free agent acquisition retired </a:t>
            </a:r>
            <a:br>
              <a:rPr lang="en-US" dirty="0" smtClean="0"/>
            </a:br>
            <a:r>
              <a:rPr lang="en-US" dirty="0" smtClean="0"/>
              <a:t>after 15 games</a:t>
            </a:r>
          </a:p>
          <a:p>
            <a:pPr lvl="1"/>
            <a:r>
              <a:rPr lang="en-US" dirty="0" smtClean="0"/>
              <a:t>Most wins, points by expansion team</a:t>
            </a:r>
          </a:p>
          <a:p>
            <a:pPr lvl="1"/>
            <a:r>
              <a:rPr lang="en-US" dirty="0" smtClean="0"/>
              <a:t>First expansion team to win its division</a:t>
            </a:r>
          </a:p>
          <a:p>
            <a:r>
              <a:rPr lang="en-US" dirty="0" smtClean="0"/>
              <a:t>Prior to June 2017, </a:t>
            </a:r>
            <a:r>
              <a:rPr lang="en-US" dirty="0"/>
              <a:t>they </a:t>
            </a:r>
            <a:r>
              <a:rPr lang="en-US" dirty="0" smtClean="0"/>
              <a:t>didn’t even have a roster…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811" y="2704514"/>
            <a:ext cx="3156323" cy="2648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657" y="951598"/>
            <a:ext cx="1241477" cy="168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9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NHL expansion draft 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Expansion draft held in summer 2017</a:t>
            </a:r>
          </a:p>
          <a:p>
            <a:pPr lvl="1"/>
            <a:r>
              <a:rPr lang="en-US" dirty="0" smtClean="0"/>
              <a:t>Las Vegas gets to pick players from other teams to form its own team</a:t>
            </a:r>
          </a:p>
          <a:p>
            <a:pPr lvl="1"/>
            <a:r>
              <a:rPr lang="en-US" dirty="0" smtClean="0"/>
              <a:t>Existing 30 teams get to protect some players</a:t>
            </a:r>
          </a:p>
          <a:p>
            <a:pPr lvl="1"/>
            <a:r>
              <a:rPr lang="en-US" dirty="0" smtClean="0"/>
              <a:t>Side deals possible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27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867348" y="4246567"/>
            <a:ext cx="1656184" cy="1160657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/>
              <a:t>Las Vegas selection</a:t>
            </a:r>
          </a:p>
          <a:p>
            <a:pPr algn="ctr"/>
            <a:r>
              <a:rPr lang="en-CA" dirty="0" smtClean="0"/>
              <a:t>model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077524" y="4640310"/>
            <a:ext cx="101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Roster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547581" y="4246567"/>
            <a:ext cx="1656184" cy="1160657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/>
              <a:t>30 teams protection models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0809" y="4545717"/>
            <a:ext cx="939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Current players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010311" y="4826896"/>
            <a:ext cx="361286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359360" y="4826896"/>
            <a:ext cx="361286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361607" y="4826896"/>
            <a:ext cx="361286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80409" y="4545717"/>
            <a:ext cx="1761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Protected / exposed players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694901" y="4826896"/>
            <a:ext cx="361286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310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Expansion draft rules – existing teams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28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49"/>
          <a:stretch/>
        </p:blipFill>
        <p:spPr>
          <a:xfrm>
            <a:off x="1151665" y="1398203"/>
            <a:ext cx="4231217" cy="508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10647" y="1398203"/>
            <a:ext cx="1285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Protect 1G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2944482" y="1578634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574871" y="3659133"/>
            <a:ext cx="4336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Protect players with “no movement clauses”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3608707" y="3839564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691181" y="2545518"/>
            <a:ext cx="1624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Protect 7F/3D or 8F&amp;D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5725016" y="2855343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4871" y="4171125"/>
            <a:ext cx="4267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Must expose 2F with certain properties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3608707" y="4351556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74871" y="5022105"/>
            <a:ext cx="4267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Must expose 1D with certain properties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608707" y="5202536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74871" y="5865310"/>
            <a:ext cx="4267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Must expose 1G with certain properties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3608707" y="6045741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876925" y="2090626"/>
            <a:ext cx="7965150" cy="1545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876925" y="3650437"/>
            <a:ext cx="7965150" cy="392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876925" y="4114025"/>
            <a:ext cx="7965150" cy="757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76925" y="4921292"/>
            <a:ext cx="7965150" cy="757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76925" y="5788132"/>
            <a:ext cx="7965150" cy="698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7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Expansion draft rules – Las Vegas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29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97"/>
          <a:stretch/>
        </p:blipFill>
        <p:spPr>
          <a:xfrm>
            <a:off x="573178" y="2134559"/>
            <a:ext cx="5844875" cy="33203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69771" y="2134559"/>
            <a:ext cx="354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Select one player from each team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703607" y="2314990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0287" y="2670967"/>
            <a:ext cx="1299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Select ≥14F, ≥9D, ≥3G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636588" y="3013730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44889" y="3556253"/>
            <a:ext cx="2757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Select 18F&amp;D and 2G under contract for 2018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178724" y="3857448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988949" y="4367336"/>
            <a:ext cx="2757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Total team salary within given range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022784" y="4668531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988949" y="5176128"/>
            <a:ext cx="2757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Only select exposed players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4022784" y="5347927"/>
            <a:ext cx="810882" cy="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42211" y="2702671"/>
            <a:ext cx="8348106" cy="793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42211" y="3588157"/>
            <a:ext cx="8348106" cy="776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42211" y="4388429"/>
            <a:ext cx="8348106" cy="690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42211" y="5110740"/>
            <a:ext cx="8348106" cy="524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8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building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40768"/>
            <a:ext cx="5576341" cy="4785395"/>
          </a:xfrm>
        </p:spPr>
        <p:txBody>
          <a:bodyPr/>
          <a:lstStyle/>
          <a:p>
            <a:r>
              <a:rPr lang="en-CA" dirty="0"/>
              <a:t>WCH </a:t>
            </a:r>
            <a:r>
              <a:rPr lang="en-CA" dirty="0" smtClean="0"/>
              <a:t>opened new hospital in 2016</a:t>
            </a:r>
            <a:endParaRPr lang="en-CA" dirty="0"/>
          </a:p>
          <a:p>
            <a:r>
              <a:rPr lang="en-CA" dirty="0" smtClean="0"/>
              <a:t>New clinic space very </a:t>
            </a:r>
            <a:r>
              <a:rPr lang="en-CA" dirty="0"/>
              <a:t>different from old </a:t>
            </a:r>
            <a:r>
              <a:rPr lang="en-CA" dirty="0" smtClean="0"/>
              <a:t>space</a:t>
            </a:r>
          </a:p>
          <a:p>
            <a:pPr lvl="1"/>
            <a:r>
              <a:rPr lang="en-CA" dirty="0" smtClean="0"/>
              <a:t>Hoteling </a:t>
            </a:r>
            <a:r>
              <a:rPr lang="en-CA" dirty="0"/>
              <a:t>policy </a:t>
            </a:r>
            <a:r>
              <a:rPr lang="en-CA" dirty="0" smtClean="0"/>
              <a:t>required due to shared space</a:t>
            </a:r>
          </a:p>
          <a:p>
            <a:r>
              <a:rPr lang="en-CA" dirty="0" smtClean="0"/>
              <a:t>Old clinic schedule would </a:t>
            </a:r>
            <a:r>
              <a:rPr lang="en-CA" dirty="0"/>
              <a:t>not work in the new </a:t>
            </a:r>
            <a:r>
              <a:rPr lang="en-CA" dirty="0" smtClean="0"/>
              <a:t>facility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2" descr="http://epcmworld.com/wp-content/uploads/Womens-College-Hospita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35163" y="4621214"/>
            <a:ext cx="3358417" cy="2233347"/>
          </a:xfrm>
          <a:prstGeom prst="rect">
            <a:avLst/>
          </a:prstGeom>
          <a:noFill/>
        </p:spPr>
      </p:pic>
      <p:pic>
        <p:nvPicPr>
          <p:cNvPr id="7" name="Picture 6" descr="20140520_20512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89403" y="1340768"/>
            <a:ext cx="3154597" cy="2365948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293" y="4066756"/>
            <a:ext cx="4181707" cy="278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9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functions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Existing teams:</a:t>
            </a:r>
            <a:r>
              <a:rPr lang="en-US" dirty="0" smtClean="0"/>
              <a:t> Each team can only lose one player; minimize the max exposed value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u="sng" dirty="0" smtClean="0"/>
          </a:p>
          <a:p>
            <a:r>
              <a:rPr lang="en-US" u="sng" dirty="0" smtClean="0"/>
              <a:t>Vegas:</a:t>
            </a:r>
            <a:r>
              <a:rPr lang="en-US" dirty="0" smtClean="0"/>
              <a:t> Assume balance between building </a:t>
            </a:r>
            <a:r>
              <a:rPr lang="en-US" dirty="0"/>
              <a:t>a decent team now and having financial flexibility for </a:t>
            </a:r>
            <a:r>
              <a:rPr lang="en-US" dirty="0" smtClean="0"/>
              <a:t>future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384" y="2489375"/>
            <a:ext cx="4196572" cy="5638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1597" y="3082285"/>
            <a:ext cx="2638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Max exposed player value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938886" y="2914281"/>
            <a:ext cx="114300" cy="22563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9872" y="3082285"/>
            <a:ext cx="2638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Total exposed value</a:t>
            </a:r>
          </a:p>
        </p:txBody>
      </p:sp>
      <p:pic>
        <p:nvPicPr>
          <p:cNvPr id="14" name="Picture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487" y="5073797"/>
            <a:ext cx="3634286" cy="56380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08123" y="5756831"/>
            <a:ext cx="2280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Total team value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31180" y="5756831"/>
            <a:ext cx="2280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A7EBB"/>
                </a:solidFill>
              </a:rPr>
              <a:t>Financial flexibility (future salary cap hit)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5962150" y="2914281"/>
            <a:ext cx="114300" cy="22563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3999846" y="5536647"/>
            <a:ext cx="114300" cy="22563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6023110" y="5536647"/>
            <a:ext cx="114300" cy="225630"/>
          </a:xfrm>
          <a:prstGeom prst="straightConnector1">
            <a:avLst/>
          </a:prstGeom>
          <a:ln>
            <a:solidFill>
              <a:srgbClr val="4A7E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081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and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Point Shares as “value” metric; hockeyabstract.com</a:t>
            </a:r>
          </a:p>
          <a:p>
            <a:pPr lvl="1"/>
            <a:r>
              <a:rPr lang="en-US" dirty="0" smtClean="0"/>
              <a:t>Estimates a player’s contributions to team points (similar to win shares in baseball)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31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0612"/>
            <a:ext cx="7740396" cy="42473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3200400"/>
            <a:ext cx="54864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and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Salary cap information from capfriendly.com</a:t>
            </a:r>
          </a:p>
          <a:p>
            <a:r>
              <a:rPr lang="en-US" dirty="0" smtClean="0"/>
              <a:t>Gathered data at three time points:</a:t>
            </a:r>
          </a:p>
          <a:p>
            <a:pPr lvl="1"/>
            <a:r>
              <a:rPr lang="en-US" dirty="0" smtClean="0"/>
              <a:t>November 30, 2016; March 1, 2017; June 17, 2017</a:t>
            </a:r>
          </a:p>
          <a:p>
            <a:r>
              <a:rPr lang="en-US" dirty="0" smtClean="0"/>
              <a:t>Excluded UFA/RFAs unless needed for feasibility</a:t>
            </a:r>
          </a:p>
          <a:p>
            <a:r>
              <a:rPr lang="en-US" dirty="0" smtClean="0"/>
              <a:t>~3 seconds to solve all optimization models using C++/CPLEX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88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expect to occur leading up to draft?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Contract signings and trades</a:t>
            </a:r>
          </a:p>
          <a:p>
            <a:r>
              <a:rPr lang="en-US" dirty="0" smtClean="0"/>
              <a:t>Side deals with Vegas</a:t>
            </a:r>
          </a:p>
          <a:p>
            <a:r>
              <a:rPr lang="en-US" dirty="0" smtClean="0"/>
              <a:t>Vegas’ general manager expected a “redistribution of players” to occur ahead of the draft</a:t>
            </a:r>
          </a:p>
          <a:p>
            <a:pPr lvl="1"/>
            <a:r>
              <a:rPr lang="en-US" dirty="0" smtClean="0"/>
              <a:t>E.g., </a:t>
            </a:r>
            <a:r>
              <a:rPr lang="en-US" dirty="0" err="1" smtClean="0"/>
              <a:t>Sergachev</a:t>
            </a:r>
            <a:r>
              <a:rPr lang="en-US" dirty="0" smtClean="0"/>
              <a:t>–Drouin trade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66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 1: VGK team value degradation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Solved protection and selection problems for multiple temporal snapshots to quantify organic evolution of potential Vegas team quality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34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888679" y="4017364"/>
            <a:ext cx="7525997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888679" y="3852473"/>
            <a:ext cx="0" cy="32978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8414676" y="3852473"/>
            <a:ext cx="0" cy="32978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548797" y="3852473"/>
            <a:ext cx="0" cy="32978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2734445" y="3852473"/>
            <a:ext cx="0" cy="32978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-43211" y="3380921"/>
            <a:ext cx="2166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November 30, 2016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650178" y="3380921"/>
            <a:ext cx="2166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June 21, 2017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795958" y="3380921"/>
            <a:ext cx="2166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June 17, 2017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016340" y="3380921"/>
            <a:ext cx="2166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March 1, 2017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-196859" y="4284476"/>
            <a:ext cx="21660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Snapshot #1</a:t>
            </a:r>
          </a:p>
          <a:p>
            <a:pPr algn="ctr"/>
            <a:r>
              <a:rPr lang="en-US" dirty="0" smtClean="0"/>
              <a:t>Point shares: 120.0</a:t>
            </a:r>
          </a:p>
          <a:p>
            <a:pPr algn="ctr"/>
            <a:r>
              <a:rPr lang="en-US" dirty="0" smtClean="0"/>
              <a:t>Cap Hit: $72.1M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331636" y="4284476"/>
            <a:ext cx="19824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Expansion draft</a:t>
            </a:r>
          </a:p>
          <a:p>
            <a:pPr algn="ctr"/>
            <a:r>
              <a:rPr lang="en-US" dirty="0" smtClean="0"/>
              <a:t>Point shares: 72.1</a:t>
            </a:r>
          </a:p>
          <a:p>
            <a:pPr algn="ctr"/>
            <a:r>
              <a:rPr lang="en-US" dirty="0" smtClean="0"/>
              <a:t>Cap Hit: $51.1M</a:t>
            </a:r>
          </a:p>
          <a:p>
            <a:pPr algn="ctr"/>
            <a:r>
              <a:rPr lang="en-US" dirty="0"/>
              <a:t>+</a:t>
            </a:r>
            <a:endParaRPr lang="en-US" dirty="0" smtClean="0"/>
          </a:p>
          <a:p>
            <a:pPr algn="ctr"/>
            <a:r>
              <a:rPr lang="en-US" dirty="0" smtClean="0"/>
              <a:t>lots of side deals: picks, prospects, bad contracts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465757" y="4284476"/>
            <a:ext cx="21660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Snapshot </a:t>
            </a:r>
            <a:r>
              <a:rPr lang="en-US" b="1" dirty="0" smtClean="0"/>
              <a:t>#3</a:t>
            </a:r>
            <a:endParaRPr lang="en-US" b="1" dirty="0"/>
          </a:p>
          <a:p>
            <a:pPr algn="ctr"/>
            <a:r>
              <a:rPr lang="en-US" dirty="0"/>
              <a:t>Point shares: </a:t>
            </a:r>
            <a:r>
              <a:rPr lang="en-US" dirty="0" smtClean="0"/>
              <a:t>103.7</a:t>
            </a:r>
            <a:endParaRPr lang="en-US" dirty="0"/>
          </a:p>
          <a:p>
            <a:pPr algn="ctr"/>
            <a:r>
              <a:rPr lang="en-US" dirty="0"/>
              <a:t>Cap Hit: $</a:t>
            </a:r>
            <a:r>
              <a:rPr lang="en-US" dirty="0" smtClean="0"/>
              <a:t>72.6M</a:t>
            </a:r>
          </a:p>
          <a:p>
            <a:pPr algn="ctr"/>
            <a:r>
              <a:rPr lang="en-US" dirty="0" smtClean="0"/>
              <a:t>(excluding side deals)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651405" y="4284476"/>
            <a:ext cx="21660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Snapshot </a:t>
            </a:r>
            <a:r>
              <a:rPr lang="en-US" b="1" dirty="0" smtClean="0"/>
              <a:t>#2</a:t>
            </a:r>
            <a:endParaRPr lang="en-US" b="1" dirty="0"/>
          </a:p>
          <a:p>
            <a:pPr algn="ctr"/>
            <a:r>
              <a:rPr lang="en-US" dirty="0"/>
              <a:t>Point shares: </a:t>
            </a:r>
            <a:r>
              <a:rPr lang="en-US" dirty="0" smtClean="0"/>
              <a:t>110.6</a:t>
            </a:r>
            <a:endParaRPr lang="en-US" dirty="0"/>
          </a:p>
          <a:p>
            <a:pPr algn="ctr"/>
            <a:r>
              <a:rPr lang="en-US" dirty="0"/>
              <a:t>Cap Hit: $</a:t>
            </a:r>
            <a:r>
              <a:rPr lang="en-US" dirty="0" smtClean="0"/>
              <a:t>70.9M</a:t>
            </a:r>
            <a:endParaRPr lang="en-US" dirty="0"/>
          </a:p>
        </p:txBody>
      </p:sp>
      <p:sp>
        <p:nvSpPr>
          <p:cNvPr id="24" name="Right Arrow 23"/>
          <p:cNvSpPr/>
          <p:nvPr/>
        </p:nvSpPr>
        <p:spPr>
          <a:xfrm>
            <a:off x="888679" y="5675728"/>
            <a:ext cx="5654636" cy="6481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31.3% </a:t>
            </a:r>
            <a:r>
              <a:rPr lang="en-US" dirty="0">
                <a:solidFill>
                  <a:schemeClr val="bg1"/>
                </a:solidFill>
              </a:rPr>
              <a:t>reduction in potential value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543315" y="3852473"/>
            <a:ext cx="0" cy="32978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790476" y="3380921"/>
            <a:ext cx="2166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June 17, 2017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460275" y="4284476"/>
            <a:ext cx="21660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Snapshot </a:t>
            </a:r>
            <a:r>
              <a:rPr lang="en-US" b="1" dirty="0" smtClean="0"/>
              <a:t>#3</a:t>
            </a:r>
            <a:endParaRPr lang="en-US" b="1" dirty="0"/>
          </a:p>
          <a:p>
            <a:pPr algn="ctr"/>
            <a:r>
              <a:rPr lang="en-US" dirty="0"/>
              <a:t>Point shares: </a:t>
            </a:r>
            <a:r>
              <a:rPr lang="en-US" dirty="0" smtClean="0"/>
              <a:t>82.4</a:t>
            </a:r>
            <a:endParaRPr lang="en-US" dirty="0"/>
          </a:p>
          <a:p>
            <a:pPr algn="ctr"/>
            <a:r>
              <a:rPr lang="en-US" dirty="0"/>
              <a:t>Cap Hit: </a:t>
            </a:r>
            <a:r>
              <a:rPr lang="en-US" dirty="0" smtClean="0"/>
              <a:t>$68.9M</a:t>
            </a:r>
          </a:p>
          <a:p>
            <a:pPr algn="ctr"/>
            <a:r>
              <a:rPr lang="en-US" dirty="0" smtClean="0"/>
              <a:t>(including side deals)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44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4" grpId="0" animBg="1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762" y="2907020"/>
            <a:ext cx="5631354" cy="38144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 2: Collaboration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 existing teams making trades to position themselves better for expansion draft</a:t>
            </a:r>
          </a:p>
          <a:p>
            <a:r>
              <a:rPr lang="en-US" dirty="0" smtClean="0"/>
              <a:t>“Collaborating” teams effectively combine protection limits</a:t>
            </a:r>
            <a:endParaRPr lang="en-US" dirty="0"/>
          </a:p>
        </p:txBody>
      </p:sp>
      <p:cxnSp>
        <p:nvCxnSpPr>
          <p:cNvPr id="9" name="Elbow Connector 8"/>
          <p:cNvCxnSpPr/>
          <p:nvPr/>
        </p:nvCxnSpPr>
        <p:spPr>
          <a:xfrm rot="16200000" flipH="1">
            <a:off x="2839215" y="3404742"/>
            <a:ext cx="259182" cy="222728"/>
          </a:xfrm>
          <a:prstGeom prst="bentConnector3">
            <a:avLst>
              <a:gd name="adj1" fmla="val 130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>
            <a:off x="3079445" y="3388895"/>
            <a:ext cx="1128227" cy="975938"/>
          </a:xfrm>
          <a:prstGeom prst="bentConnector3">
            <a:avLst>
              <a:gd name="adj1" fmla="val 10002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/>
          <p:nvPr/>
        </p:nvCxnSpPr>
        <p:spPr>
          <a:xfrm>
            <a:off x="4207674" y="3388895"/>
            <a:ext cx="2790820" cy="1823659"/>
          </a:xfrm>
          <a:prstGeom prst="bentConnector3">
            <a:avLst>
              <a:gd name="adj1" fmla="val 1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011720" y="3360761"/>
            <a:ext cx="716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A7EBB"/>
                </a:solidFill>
              </a:rPr>
              <a:t>–4.9%</a:t>
            </a:r>
            <a:endParaRPr lang="en-US" sz="1400" dirty="0">
              <a:solidFill>
                <a:srgbClr val="4A7EBB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68371" y="3825276"/>
            <a:ext cx="807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A7EBB"/>
                </a:solidFill>
              </a:rPr>
              <a:t>–18.2%</a:t>
            </a:r>
            <a:endParaRPr lang="en-US" sz="1400" dirty="0">
              <a:solidFill>
                <a:srgbClr val="4A7EB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49692" y="4210945"/>
            <a:ext cx="807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A7EBB"/>
                </a:solidFill>
              </a:rPr>
              <a:t>–33.8%</a:t>
            </a:r>
            <a:endParaRPr lang="en-US" sz="1400" dirty="0">
              <a:solidFill>
                <a:srgbClr val="4A7E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26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Developed website for fans to optimize in real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6" y="1635474"/>
            <a:ext cx="8972362" cy="434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43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AD56D-1F4B-4710-948C-56D1F64FB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Web traffic</a:t>
            </a:r>
            <a:endParaRPr lang="en-CA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8BEAC55-5750-40C5-B12E-C7C6475FB5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7" b="37189"/>
          <a:stretch/>
        </p:blipFill>
        <p:spPr>
          <a:xfrm>
            <a:off x="269923" y="2494544"/>
            <a:ext cx="4378397" cy="32477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A7618A-3222-47B2-8963-E8205F18EE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20" b="30051"/>
          <a:stretch/>
        </p:blipFill>
        <p:spPr>
          <a:xfrm>
            <a:off x="4648320" y="2494544"/>
            <a:ext cx="4356938" cy="3247713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55B601A-64FC-4581-AE7D-9136DC8A7627}"/>
              </a:ext>
            </a:extLst>
          </p:cNvPr>
          <p:cNvSpPr/>
          <p:nvPr/>
        </p:nvSpPr>
        <p:spPr>
          <a:xfrm>
            <a:off x="1339948" y="3748162"/>
            <a:ext cx="379828" cy="37023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5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298880-98EF-4E9E-AFD2-31255260FB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261" y="3287033"/>
            <a:ext cx="5750169" cy="2455225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92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22" y="2371433"/>
            <a:ext cx="4174871" cy="14355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622715"/>
            <a:ext cx="3864187" cy="2070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6" y="1303545"/>
            <a:ext cx="4864882" cy="996074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185" y="1322571"/>
            <a:ext cx="3558467" cy="88500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5" y="5464803"/>
            <a:ext cx="4323685" cy="10454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3" y="4239826"/>
            <a:ext cx="2355188" cy="108965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799" y="1983065"/>
            <a:ext cx="1736386" cy="8368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3" y="2299619"/>
            <a:ext cx="1340349" cy="1224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Reception: The good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38</a:t>
            </a:fld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7B53106-DDCD-4A1A-B18A-50304241C5D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92177"/>
            <a:ext cx="9144000" cy="3799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9C0C7B3-06E4-4495-8827-B50C552805B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210" y="1793953"/>
            <a:ext cx="2340789" cy="189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62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22" y="2371433"/>
            <a:ext cx="4174871" cy="14355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622715"/>
            <a:ext cx="3864187" cy="2070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6" y="1303545"/>
            <a:ext cx="4864882" cy="996074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185" y="1322571"/>
            <a:ext cx="3558467" cy="88500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5" y="5464803"/>
            <a:ext cx="4323685" cy="10454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3" y="4239826"/>
            <a:ext cx="2355188" cy="108965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799" y="1983065"/>
            <a:ext cx="1736386" cy="8368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3" y="2299619"/>
            <a:ext cx="1340349" cy="1224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Reception: The bad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39</a:t>
            </a:fld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7B53106-DDCD-4A1A-B18A-50304241C5D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92177"/>
            <a:ext cx="9144000" cy="3799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9C0C7B3-06E4-4495-8827-B50C552805B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210" y="1793953"/>
            <a:ext cx="2340789" cy="1890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1630">
            <a:off x="338245" y="1951927"/>
            <a:ext cx="4923158" cy="138565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15"/>
          <a:stretch/>
        </p:blipFill>
        <p:spPr>
          <a:xfrm rot="20700000">
            <a:off x="308623" y="1029929"/>
            <a:ext cx="5826642" cy="514111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57"/>
          <a:stretch/>
        </p:blipFill>
        <p:spPr>
          <a:xfrm rot="881721">
            <a:off x="3260782" y="4300234"/>
            <a:ext cx="5850505" cy="52115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19"/>
          <a:stretch/>
        </p:blipFill>
        <p:spPr>
          <a:xfrm rot="900000">
            <a:off x="4299993" y="5141981"/>
            <a:ext cx="4262526" cy="99410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96"/>
          <a:stretch/>
        </p:blipFill>
        <p:spPr>
          <a:xfrm rot="1558827">
            <a:off x="5543840" y="1867189"/>
            <a:ext cx="3738393" cy="630002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FFEF38C-7905-449B-921D-1D1F13D2C44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137824" y="4880601"/>
            <a:ext cx="4080774" cy="733264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DF1FA7F-0288-41A2-8B2B-9274E3252A1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571" y="3279305"/>
            <a:ext cx="6228344" cy="568584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9390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create a clinic schedule for the new building</a:t>
            </a:r>
          </a:p>
          <a:p>
            <a:endParaRPr lang="en-US" dirty="0" smtClean="0"/>
          </a:p>
          <a:p>
            <a:r>
              <a:rPr lang="en-US" dirty="0" smtClean="0"/>
              <a:t>We started working with WCH executives in April 2011 to help them design their new clinic schedule</a:t>
            </a:r>
          </a:p>
          <a:p>
            <a:endParaRPr lang="en-US" dirty="0"/>
          </a:p>
          <a:p>
            <a:r>
              <a:rPr lang="en-US" dirty="0" smtClean="0"/>
              <a:t>Key questions</a:t>
            </a:r>
          </a:p>
          <a:p>
            <a:pPr lvl="1"/>
            <a:r>
              <a:rPr lang="en-US" dirty="0" smtClean="0"/>
              <a:t>Will all clinics fit in the new hospital?</a:t>
            </a:r>
          </a:p>
          <a:p>
            <a:pPr lvl="1"/>
            <a:r>
              <a:rPr lang="en-US" dirty="0" smtClean="0"/>
              <a:t>What defines a good clinic schedule?</a:t>
            </a:r>
          </a:p>
          <a:p>
            <a:pPr lvl="1"/>
            <a:r>
              <a:rPr lang="en-US" dirty="0" smtClean="0"/>
              <a:t>How do we create that good schedule?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79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22" y="2371433"/>
            <a:ext cx="4174871" cy="14355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622715"/>
            <a:ext cx="3864187" cy="2070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6" y="1303545"/>
            <a:ext cx="4864882" cy="996074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185" y="1322571"/>
            <a:ext cx="3558467" cy="88500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5" y="5464803"/>
            <a:ext cx="4323685" cy="10454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3" y="4239826"/>
            <a:ext cx="2355188" cy="108965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799" y="1983065"/>
            <a:ext cx="1736386" cy="8368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3" y="2299619"/>
            <a:ext cx="1340349" cy="1224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Reception: The ugly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40</a:t>
            </a:fld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7B53106-DDCD-4A1A-B18A-50304241C5D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92177"/>
            <a:ext cx="9144000" cy="3799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9C0C7B3-06E4-4495-8827-B50C552805B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210" y="1793953"/>
            <a:ext cx="2340789" cy="1890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1630">
            <a:off x="338245" y="1951927"/>
            <a:ext cx="4923158" cy="138565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15"/>
          <a:stretch/>
        </p:blipFill>
        <p:spPr>
          <a:xfrm rot="20700000">
            <a:off x="308623" y="1029929"/>
            <a:ext cx="5826642" cy="514111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57"/>
          <a:stretch/>
        </p:blipFill>
        <p:spPr>
          <a:xfrm rot="881721">
            <a:off x="3260782" y="4300234"/>
            <a:ext cx="5850505" cy="52115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19"/>
          <a:stretch/>
        </p:blipFill>
        <p:spPr>
          <a:xfrm rot="900000">
            <a:off x="4299993" y="5141981"/>
            <a:ext cx="4262526" cy="99410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96"/>
          <a:stretch/>
        </p:blipFill>
        <p:spPr>
          <a:xfrm rot="1558827">
            <a:off x="5543840" y="1867189"/>
            <a:ext cx="3738393" cy="630002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FFEF38C-7905-449B-921D-1D1F13D2C44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137824" y="4880601"/>
            <a:ext cx="4080774" cy="733264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DF1FA7F-0288-41A2-8B2B-9274E3252A1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571" y="3279305"/>
            <a:ext cx="6228344" cy="568584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" t="-1105" r="-1" b="20333"/>
          <a:stretch/>
        </p:blipFill>
        <p:spPr>
          <a:xfrm rot="214928">
            <a:off x="1177156" y="2655512"/>
            <a:ext cx="7301199" cy="1491838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8111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Analytics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We developed an optimization model to explore expansion draft possibilities and a web application for public engagement</a:t>
            </a:r>
          </a:p>
          <a:p>
            <a:endParaRPr lang="en-CA" dirty="0" smtClean="0"/>
          </a:p>
          <a:p>
            <a:r>
              <a:rPr lang="en-CA" dirty="0" smtClean="0"/>
              <a:t>Have </a:t>
            </a:r>
            <a:r>
              <a:rPr lang="en-CA" dirty="0"/>
              <a:t>a thick skin and a sense of humour!</a:t>
            </a:r>
          </a:p>
          <a:p>
            <a:endParaRPr lang="en-CA" dirty="0" smtClean="0"/>
          </a:p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41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K</a:t>
            </a:r>
            <a:r>
              <a:rPr lang="en-GB" dirty="0"/>
              <a:t>. E. C. Booth, T. C. Y. Chan, Y. Shalaby, “A mathematical optimization framework for expansion draft decision making and analysis,” </a:t>
            </a:r>
            <a:r>
              <a:rPr lang="en-GB" i="1" dirty="0"/>
              <a:t>Journal of Quantitative Analysis in Sports</a:t>
            </a:r>
            <a:r>
              <a:rPr lang="en-GB" dirty="0"/>
              <a:t>, Vol. 15, pp. 27-40, 2019.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2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Old clinic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Historically, clinics scheduled based on space availability and physician preference</a:t>
            </a:r>
          </a:p>
          <a:p>
            <a:r>
              <a:rPr lang="en-US" dirty="0" smtClean="0"/>
              <a:t>Evolved organically without a view towards central coordination</a:t>
            </a:r>
          </a:p>
          <a:p>
            <a:r>
              <a:rPr lang="en-US" dirty="0" smtClean="0"/>
              <a:t>Overall clinic schedule composed of separate departmental (clinic group) schedules, each planned and managed by a separate manager, with no central manager overseeing integration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2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baseline for new hospital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Interviewed facility managers and reviewed blueprints to determine “supply”</a:t>
            </a:r>
          </a:p>
          <a:p>
            <a:pPr lvl="1"/>
            <a:r>
              <a:rPr lang="en-US" dirty="0" smtClean="0"/>
              <a:t>How much space is available on each floor 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hat are the different types of rooms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Interviewed clinic managers to determine “demand”</a:t>
            </a:r>
          </a:p>
          <a:p>
            <a:pPr lvl="1"/>
            <a:r>
              <a:rPr lang="en-US" dirty="0" smtClean="0"/>
              <a:t>How many clinics in each department</a:t>
            </a:r>
          </a:p>
          <a:p>
            <a:pPr lvl="1"/>
            <a:r>
              <a:rPr lang="en-US" dirty="0" smtClean="0"/>
              <a:t>How much space each clinic needs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2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Supply of rooms in new hospital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r>
              <a:rPr lang="en-US" dirty="0" smtClean="0"/>
              <a:t>24 rooms on the 3</a:t>
            </a:r>
            <a:r>
              <a:rPr lang="en-US" baseline="30000" dirty="0" smtClean="0"/>
              <a:t>rd</a:t>
            </a:r>
            <a:r>
              <a:rPr lang="en-US" dirty="0" smtClean="0"/>
              <a:t> floor unavailable until after Phase II (reserved for Family Practice clinic group)</a:t>
            </a:r>
          </a:p>
          <a:p>
            <a:r>
              <a:rPr lang="en-US" dirty="0"/>
              <a:t>10 timeslots over the week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4C4193A-D352-40D0-8A61-A234F46CB3F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029200" y="5791200"/>
            <a:ext cx="7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001705"/>
              </p:ext>
            </p:extLst>
          </p:nvPr>
        </p:nvGraphicFramePr>
        <p:xfrm>
          <a:off x="1309816" y="2187735"/>
          <a:ext cx="6310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7546">
                  <a:extLst>
                    <a:ext uri="{9D8B030D-6E8A-4147-A177-3AD203B41FA5}">
                      <a16:colId xmlns:a16="http://schemas.microsoft.com/office/drawing/2014/main" val="1060870402"/>
                    </a:ext>
                  </a:extLst>
                </a:gridCol>
                <a:gridCol w="1577546">
                  <a:extLst>
                    <a:ext uri="{9D8B030D-6E8A-4147-A177-3AD203B41FA5}">
                      <a16:colId xmlns:a16="http://schemas.microsoft.com/office/drawing/2014/main" val="2924605156"/>
                    </a:ext>
                  </a:extLst>
                </a:gridCol>
                <a:gridCol w="1577546">
                  <a:extLst>
                    <a:ext uri="{9D8B030D-6E8A-4147-A177-3AD203B41FA5}">
                      <a16:colId xmlns:a16="http://schemas.microsoft.com/office/drawing/2014/main" val="1218753965"/>
                    </a:ext>
                  </a:extLst>
                </a:gridCol>
                <a:gridCol w="1577546">
                  <a:extLst>
                    <a:ext uri="{9D8B030D-6E8A-4147-A177-3AD203B41FA5}">
                      <a16:colId xmlns:a16="http://schemas.microsoft.com/office/drawing/2014/main" val="2105216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Floor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Exam rooms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Consult rooms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Offices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9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668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249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5007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Total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84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24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402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409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Demand for rooms in new hospital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4828132"/>
              </p:ext>
            </p:extLst>
          </p:nvPr>
        </p:nvGraphicFramePr>
        <p:xfrm>
          <a:off x="370703" y="1592056"/>
          <a:ext cx="8316097" cy="388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417">
                  <a:extLst>
                    <a:ext uri="{9D8B030D-6E8A-4147-A177-3AD203B41FA5}">
                      <a16:colId xmlns:a16="http://schemas.microsoft.com/office/drawing/2014/main" val="2919629337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94129256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94351109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864999775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3484035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Clinic group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Preferred # of exam rooms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 of</a:t>
                      </a:r>
                      <a:r>
                        <a:rPr lang="en-US" baseline="0" dirty="0" smtClean="0"/>
                        <a:t> clinics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</a:t>
                      </a:r>
                      <a:r>
                        <a:rPr lang="en-US" baseline="0" dirty="0" smtClean="0"/>
                        <a:t> of clinicians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Preliminary floor</a:t>
                      </a:r>
                      <a:r>
                        <a:rPr lang="en-US" baseline="0" dirty="0" smtClean="0"/>
                        <a:t> assignment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18806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Medicine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6056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Musculoskeletal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09381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Surgery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1031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Cardiology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614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Primary Care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1733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Endocrinology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932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Respirology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2418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Total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634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278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105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5160459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BFCA1-E57A-4B1F-AABF-D72B675C8F4F}" type="slidenum">
              <a:rPr lang="en-US" smtClean="0"/>
              <a:t>8</a:t>
            </a:fld>
            <a:endParaRPr lang="en-US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endParaRPr lang="en-US" dirty="0" smtClean="0"/>
          </a:p>
          <a:p>
            <a:r>
              <a:rPr lang="en-US" dirty="0" smtClean="0"/>
              <a:t>Family practice rejoins hospital after Phase II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78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Will all clinics fit into the new hospital?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4C4193A-D352-40D0-8A61-A234F46CB3F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All clinics could fit, but some timeslot/floor moves required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29200" y="5791200"/>
            <a:ext cx="7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1" name="Chart 10"/>
          <p:cNvGraphicFramePr/>
          <p:nvPr>
            <p:extLst/>
          </p:nvPr>
        </p:nvGraphicFramePr>
        <p:xfrm>
          <a:off x="1752600" y="2514600"/>
          <a:ext cx="56388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392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03.937"/>
  <p:tag name="ORIGINALWIDTH" val="3256.093"/>
  <p:tag name="LATEXADDIN" val="\documentclass{article}&#10;\usepackage{amsmath}&#10;\pagestyle{empty}&#10;\begin{document}&#10;&#10;\begin{align}&#10;&amp; {\displaystyle \sum_{i \in I^{t}_g} y_{it} = 1},  \label{protect_c1} \\&#10;&amp; \left. {\displaystyle &#10;    \begin{aligned} &#10;        \sum_{i \in I^{t}_f} y_{it} = 7 \\ &#10;        \sum_{i \in I^{t}_d} y_{it} = 3 &#10;    \end{aligned}&#10;} \;\;\right\} \quad \textrm{or} \quad {\displaystyle &#10;        \sum_{i \in I^{t}_f \cup I^{t}_d} y_{it} = 8 &#10;}, \quad \quad  \label{protect_c2} \\&#10;&amp; {\displaystyle y_{it} = 1}, \quad \forall i \in I^{t}_p,  \label{protect_c3}\\&#10;&amp; {\displaystyle \sum_{i \in I^{t}_{E_f}}(1- y_{it}) \geq 2},  &#10;\label{protect_c4}\\&#10;&amp; {\displaystyle \sum_{i \in I^{t}_{E_d}} ( 1-y_{it}) \geq 1},  &#10;\label{protect_c5}\\&#10;&amp; {\displaystyle \sum_{i \in I^{t}_{E_g}} (1-y_{it}) \geq 1}.  &#10;\label{protect_c6}&#10;\end{align}&#10;&#10;&#10;\end{document}"/>
  <p:tag name="IGUANATEXSIZE" val="20"/>
  <p:tag name="IGUANATEXCURSOR" val="93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634.046"/>
  <p:tag name="ORIGINALWIDTH" val="3559.805"/>
  <p:tag name="LATEXADDIN" val="\documentclass{article}&#10;\usepackage{amsmath}&#10;\pagestyle{empty}&#10;\begin{document}&#10;&#10;\begin{align}&#10; &amp; {\displaystyle \sum_{i \in I^t} x_{it} = 1}, \quad \forall t \in T, \label{select_c1} \\&#10;&amp; {\displaystyle \sum_{t\in T}\sum_{i \in I^t_f} x_{it} \geq 14, \quad \sum_{t\in T}\sum_{i \in I^t_d} x_{it} \geq 9, \quad \sum_{t \in T}\sum_{i \in I^t_g} x_{it} \geq 3 }, \label{select_c2} \\&#10;&amp; {\displaystyle \sum_{t \in T}\sum_{i \in I^t_{C_f} \cup I^t_{C_d}}  \!\!\! x_{it} \geq 18, \quad \sum_{t \in T}\sum_{i \in I^t_{C_g}} x_{it} \geq 2}, \label{select_c3} \\&#10;&amp; {\displaystyle 43.8 \leq \sum_{t \in T}\sum_{i \in I^t} c_{it} x_{it} \leq 73.0,} \label{select_c4} \\&#10;&amp; {\displaystyle x_{it} \leq 1 - y_{it}}, \quad \forall i \in I^t, t \in T. \label{select_c5}&#10;\end{align}&#10;&#10;&#10;\end{document}"/>
  <p:tag name="IGUANATEXSIZE" val="20"/>
  <p:tag name="IGUANATEXCURSOR" val="765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7.4653"/>
  <p:tag name="ORIGINALWIDTH" val="2065.242"/>
  <p:tag name="LATEXADDIN" val="\documentclass{article}&#10;\usepackage{amsmath}&#10;\pagestyle{empty}&#10;\begin{document}&#10;&#10;\begin{equation*}\label{protectionobj}&#10;\textrm{minimize} \underset{\{i:y_{it}=0\}}{\max} v_{it}\beta + \sum_{i \in I^t}v_{it}(1-y_{it})&#10;\end{equation*}&#10;&#10;\end{document}"/>
  <p:tag name="IGUANATEXSIZE" val="20"/>
  <p:tag name="IGUANATEXCURSOR" val="231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7.4653"/>
  <p:tag name="ORIGINALWIDTH" val="1788.526"/>
  <p:tag name="LATEXADDIN" val="\documentclass{article}&#10;\usepackage{amsmath}&#10;\pagestyle{empty}&#10;\begin{document}&#10;&#10;&#10;\begin{equation*}\label{LVcompositeobj}&#10;\textrm{maximize} \sum_{i \in I^t}v_{it}x_{it} - \alpha\sum_{i \in I^t}\gamma_{it}x_{it}&#10;\end{equation*}&#10;&#10;\end{document}"/>
  <p:tag name="IGUANATEXSIZE" val="20"/>
  <p:tag name="IGUANATEXCURSOR" val="226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18390</TotalTime>
  <Words>1750</Words>
  <Application>Microsoft Office PowerPoint</Application>
  <PresentationFormat>On-screen Show (4:3)</PresentationFormat>
  <Paragraphs>402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6" baseType="lpstr">
      <vt:lpstr>SimSun</vt:lpstr>
      <vt:lpstr>Arial</vt:lpstr>
      <vt:lpstr>Calibri</vt:lpstr>
      <vt:lpstr>Office Theme</vt:lpstr>
      <vt:lpstr>Women’s College Hospital</vt:lpstr>
      <vt:lpstr>Women’s College Hospital background</vt:lpstr>
      <vt:lpstr>A new building</vt:lpstr>
      <vt:lpstr>Project goal</vt:lpstr>
      <vt:lpstr>Old clinic schedule</vt:lpstr>
      <vt:lpstr>Building a baseline for new hospital</vt:lpstr>
      <vt:lpstr>Supply of rooms in new hospital</vt:lpstr>
      <vt:lpstr>Demand for rooms in new hospital</vt:lpstr>
      <vt:lpstr>Will all clinics fit into the new hospital?</vt:lpstr>
      <vt:lpstr>What defines a “good” schedule?</vt:lpstr>
      <vt:lpstr>Our approach</vt:lpstr>
      <vt:lpstr>The model</vt:lpstr>
      <vt:lpstr>Inputs to the model</vt:lpstr>
      <vt:lpstr>Evaluating different scenarios</vt:lpstr>
      <vt:lpstr>Moving forward</vt:lpstr>
      <vt:lpstr>New scenario analysis</vt:lpstr>
      <vt:lpstr>Final schedule</vt:lpstr>
      <vt:lpstr>Immediate value to WCH</vt:lpstr>
      <vt:lpstr>Post-implementation interview four months later</vt:lpstr>
      <vt:lpstr>Long term value to WCH</vt:lpstr>
      <vt:lpstr>Lessons learned on our side</vt:lpstr>
      <vt:lpstr>Analytics in Action</vt:lpstr>
      <vt:lpstr>References</vt:lpstr>
      <vt:lpstr>Break</vt:lpstr>
      <vt:lpstr>NHL Expansion Draft optimization</vt:lpstr>
      <vt:lpstr>The Vegas Golden Knights</vt:lpstr>
      <vt:lpstr>NHL expansion draft optimization</vt:lpstr>
      <vt:lpstr>Expansion draft rules – existing teams</vt:lpstr>
      <vt:lpstr>Expansion draft rules – Las Vegas</vt:lpstr>
      <vt:lpstr>Objective functions</vt:lpstr>
      <vt:lpstr>Data and implementation</vt:lpstr>
      <vt:lpstr>Data and implementation</vt:lpstr>
      <vt:lpstr>What do we expect to occur leading up to draft?</vt:lpstr>
      <vt:lpstr>Experiment 1: VGK team value degradation</vt:lpstr>
      <vt:lpstr>Experiment 2: Collaboration</vt:lpstr>
      <vt:lpstr>Developed website for fans to optimize in real time</vt:lpstr>
      <vt:lpstr>Web traffic</vt:lpstr>
      <vt:lpstr>Reception: The good</vt:lpstr>
      <vt:lpstr>Reception: The bad</vt:lpstr>
      <vt:lpstr>Reception: The ugly</vt:lpstr>
      <vt:lpstr>Analytics in Action</vt:lpstr>
      <vt:lpstr>References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</dc:creator>
  <cp:lastModifiedBy>Tim</cp:lastModifiedBy>
  <cp:revision>593</cp:revision>
  <dcterms:created xsi:type="dcterms:W3CDTF">2012-09-13T21:49:46Z</dcterms:created>
  <dcterms:modified xsi:type="dcterms:W3CDTF">2020-11-23T17:02:26Z</dcterms:modified>
</cp:coreProperties>
</file>