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theme/themeOverride7.xml" ContentType="application/vnd.openxmlformats-officedocument.themeOverride+xml"/>
  <Override PartName="/ppt/charts/chart10.xml" ContentType="application/vnd.openxmlformats-officedocument.drawingml.chart+xml"/>
  <Override PartName="/ppt/theme/themeOverride8.xml" ContentType="application/vnd.openxmlformats-officedocument.themeOverride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2"/>
  </p:notesMasterIdLst>
  <p:sldIdLst>
    <p:sldId id="256" r:id="rId2"/>
    <p:sldId id="616" r:id="rId3"/>
    <p:sldId id="617" r:id="rId4"/>
    <p:sldId id="618" r:id="rId5"/>
    <p:sldId id="619" r:id="rId6"/>
    <p:sldId id="620" r:id="rId7"/>
    <p:sldId id="621" r:id="rId8"/>
    <p:sldId id="622" r:id="rId9"/>
    <p:sldId id="623" r:id="rId10"/>
    <p:sldId id="624" r:id="rId11"/>
    <p:sldId id="625" r:id="rId12"/>
    <p:sldId id="626" r:id="rId13"/>
    <p:sldId id="627" r:id="rId14"/>
    <p:sldId id="628" r:id="rId15"/>
    <p:sldId id="629" r:id="rId16"/>
    <p:sldId id="630" r:id="rId17"/>
    <p:sldId id="631" r:id="rId18"/>
    <p:sldId id="632" r:id="rId19"/>
    <p:sldId id="633" r:id="rId20"/>
    <p:sldId id="634" r:id="rId21"/>
    <p:sldId id="635" r:id="rId22"/>
    <p:sldId id="636" r:id="rId23"/>
    <p:sldId id="637" r:id="rId24"/>
    <p:sldId id="638" r:id="rId25"/>
    <p:sldId id="639" r:id="rId26"/>
    <p:sldId id="640" r:id="rId27"/>
    <p:sldId id="641" r:id="rId28"/>
    <p:sldId id="642" r:id="rId29"/>
    <p:sldId id="643" r:id="rId30"/>
    <p:sldId id="644" r:id="rId31"/>
    <p:sldId id="645" r:id="rId32"/>
    <p:sldId id="646" r:id="rId33"/>
    <p:sldId id="647" r:id="rId34"/>
    <p:sldId id="648" r:id="rId35"/>
    <p:sldId id="649" r:id="rId36"/>
    <p:sldId id="650" r:id="rId37"/>
    <p:sldId id="651" r:id="rId38"/>
    <p:sldId id="652" r:id="rId39"/>
    <p:sldId id="653" r:id="rId40"/>
    <p:sldId id="654" r:id="rId41"/>
    <p:sldId id="663" r:id="rId42"/>
    <p:sldId id="664" r:id="rId43"/>
    <p:sldId id="665" r:id="rId44"/>
    <p:sldId id="666" r:id="rId45"/>
    <p:sldId id="667" r:id="rId46"/>
    <p:sldId id="668" r:id="rId47"/>
    <p:sldId id="669" r:id="rId48"/>
    <p:sldId id="670" r:id="rId49"/>
    <p:sldId id="671" r:id="rId50"/>
    <p:sldId id="672" r:id="rId51"/>
    <p:sldId id="673" r:id="rId52"/>
    <p:sldId id="674" r:id="rId53"/>
    <p:sldId id="675" r:id="rId54"/>
    <p:sldId id="676" r:id="rId55"/>
    <p:sldId id="677" r:id="rId56"/>
    <p:sldId id="678" r:id="rId57"/>
    <p:sldId id="679" r:id="rId58"/>
    <p:sldId id="680" r:id="rId59"/>
    <p:sldId id="681" r:id="rId60"/>
    <p:sldId id="682" r:id="rId61"/>
    <p:sldId id="683" r:id="rId62"/>
    <p:sldId id="684" r:id="rId63"/>
    <p:sldId id="685" r:id="rId64"/>
    <p:sldId id="686" r:id="rId65"/>
    <p:sldId id="687" r:id="rId66"/>
    <p:sldId id="688" r:id="rId67"/>
    <p:sldId id="689" r:id="rId68"/>
    <p:sldId id="690" r:id="rId69"/>
    <p:sldId id="691" r:id="rId70"/>
    <p:sldId id="692" r:id="rId7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im" initials="T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7EBB"/>
    <a:srgbClr val="0000FF"/>
    <a:srgbClr val="005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96395" autoAdjust="0"/>
  </p:normalViewPr>
  <p:slideViewPr>
    <p:cSldViewPr snapToGrid="0">
      <p:cViewPr varScale="1">
        <p:scale>
          <a:sx n="78" d="100"/>
          <a:sy n="78" d="100"/>
        </p:scale>
        <p:origin x="90" y="8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0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akohair:Downloads:Utilities.xls" TargetMode="External"/><Relationship Id="rId1" Type="http://schemas.openxmlformats.org/officeDocument/2006/relationships/themeOverride" Target="../theme/themeOverride8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kohair:Downloads:Utilities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kohair:Downloads:Utilities.xls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akohair:Downloads:Utilities.xls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akohair:Downloads:Utilities.xls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akohair:Downloads:Utilities.xls" TargetMode="External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akohair:Downloads:Utilities.xls" TargetMode="External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akohair:Downloads:Utilities.xls" TargetMode="External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akohair:Downloads:Utilities.xls" TargetMode="External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akohair:Downloads:Utilities.xls" TargetMode="External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Sheet1!$A$2:$A$14</c:f>
              <c:numCache>
                <c:formatCode>General</c:formatCode>
                <c:ptCount val="13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153</c:v>
                </c:pt>
                <c:pt idx="1">
                  <c:v>272</c:v>
                </c:pt>
                <c:pt idx="2">
                  <c:v>506</c:v>
                </c:pt>
                <c:pt idx="3">
                  <c:v>682</c:v>
                </c:pt>
                <c:pt idx="4">
                  <c:v>997</c:v>
                </c:pt>
                <c:pt idx="5">
                  <c:v>1210</c:v>
                </c:pt>
                <c:pt idx="6">
                  <c:v>1360</c:v>
                </c:pt>
                <c:pt idx="7">
                  <c:v>1670</c:v>
                </c:pt>
                <c:pt idx="8">
                  <c:v>2160</c:v>
                </c:pt>
                <c:pt idx="9">
                  <c:v>3200</c:v>
                </c:pt>
                <c:pt idx="10">
                  <c:v>3610</c:v>
                </c:pt>
                <c:pt idx="11">
                  <c:v>4370</c:v>
                </c:pt>
                <c:pt idx="12">
                  <c:v>5505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47-46DC-B6F2-468E2339DC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42809471"/>
        <c:axId val="1542824863"/>
      </c:barChart>
      <c:catAx>
        <c:axId val="154280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2824863"/>
        <c:crosses val="autoZero"/>
        <c:auto val="1"/>
        <c:lblAlgn val="ctr"/>
        <c:lblOffset val="100"/>
        <c:noMultiLvlLbl val="0"/>
      </c:catAx>
      <c:valAx>
        <c:axId val="15428248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 smtClean="0"/>
                  <a:t>Revenue ($M)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28094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70000">
              <a:noFill/>
            </a:ln>
          </c:spPr>
          <c:dPt>
            <c:idx val="0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1F11-4FF4-B36B-AB34018A7350}"/>
              </c:ext>
            </c:extLst>
          </c:dPt>
          <c:dPt>
            <c:idx val="1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1F11-4FF4-B36B-AB34018A7350}"/>
              </c:ext>
            </c:extLst>
          </c:dPt>
          <c:dPt>
            <c:idx val="2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1F11-4FF4-B36B-AB34018A7350}"/>
              </c:ext>
            </c:extLst>
          </c:dPt>
          <c:dPt>
            <c:idx val="3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1F11-4FF4-B36B-AB34018A7350}"/>
              </c:ext>
            </c:extLst>
          </c:dPt>
          <c:dPt>
            <c:idx val="4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1F11-4FF4-B36B-AB34018A7350}"/>
              </c:ext>
            </c:extLst>
          </c:dPt>
          <c:xVal>
            <c:numRef>
              <c:f>Data!$D$2:$D$6</c:f>
              <c:numCache>
                <c:formatCode>General</c:formatCode>
                <c:ptCount val="5"/>
                <c:pt idx="0">
                  <c:v>4.5902895352205202E-2</c:v>
                </c:pt>
                <c:pt idx="1">
                  <c:v>-1.077764131236026</c:v>
                </c:pt>
                <c:pt idx="2">
                  <c:v>8.3931235434785104E-2</c:v>
                </c:pt>
                <c:pt idx="3">
                  <c:v>-0.70170610153051405</c:v>
                </c:pt>
                <c:pt idx="4">
                  <c:v>-1.5814283687741959</c:v>
                </c:pt>
              </c:numCache>
            </c:numRef>
          </c:xVal>
          <c:yVal>
            <c:numRef>
              <c:f>Data!$E$2:$E$6</c:f>
              <c:numCache>
                <c:formatCode>General</c:formatCode>
                <c:ptCount val="5"/>
                <c:pt idx="0">
                  <c:v>-0.85367545259297095</c:v>
                </c:pt>
                <c:pt idx="1">
                  <c:v>0.81329670177135804</c:v>
                </c:pt>
                <c:pt idx="2">
                  <c:v>-8.0430548195277604E-2</c:v>
                </c:pt>
                <c:pt idx="3">
                  <c:v>-0.72420188720544998</c:v>
                </c:pt>
                <c:pt idx="4">
                  <c:v>1.6926380000282699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1F11-4FF4-B36B-AB34018A73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89922872"/>
        <c:axId val="-2120969864"/>
      </c:scatterChart>
      <c:valAx>
        <c:axId val="2089922872"/>
        <c:scaling>
          <c:orientation val="minMax"/>
          <c:max val="1"/>
        </c:scaling>
        <c:delete val="1"/>
        <c:axPos val="b"/>
        <c:numFmt formatCode="General" sourceLinked="1"/>
        <c:majorTickMark val="out"/>
        <c:minorTickMark val="none"/>
        <c:tickLblPos val="nextTo"/>
        <c:crossAx val="-2120969864"/>
        <c:crosses val="autoZero"/>
        <c:crossBetween val="midCat"/>
      </c:valAx>
      <c:valAx>
        <c:axId val="-21209698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8992287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70000">
              <a:noFill/>
            </a:ln>
          </c:spPr>
          <c:dPt>
            <c:idx val="0"/>
            <c:marker>
              <c:spPr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141-4D8C-AFCA-7584D3472509}"/>
              </c:ext>
            </c:extLst>
          </c:dPt>
          <c:dPt>
            <c:idx val="1"/>
            <c:marker>
              <c:spPr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3141-4D8C-AFCA-7584D3472509}"/>
              </c:ext>
            </c:extLst>
          </c:dPt>
          <c:dPt>
            <c:idx val="2"/>
            <c:marker>
              <c:spPr>
                <a:solidFill>
                  <a:srgbClr val="660066"/>
                </a:solidFill>
                <a:ln>
                  <a:solidFill>
                    <a:srgbClr val="660066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3141-4D8C-AFCA-7584D3472509}"/>
              </c:ext>
            </c:extLst>
          </c:dPt>
          <c:dPt>
            <c:idx val="3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3141-4D8C-AFCA-7584D3472509}"/>
              </c:ext>
            </c:extLst>
          </c:dPt>
          <c:dPt>
            <c:idx val="4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3141-4D8C-AFCA-7584D3472509}"/>
              </c:ext>
            </c:extLst>
          </c:dPt>
          <c:xVal>
            <c:numRef>
              <c:f>Data!$D$2:$D$6</c:f>
              <c:numCache>
                <c:formatCode>General</c:formatCode>
                <c:ptCount val="5"/>
                <c:pt idx="0">
                  <c:v>4.5902895352205202E-2</c:v>
                </c:pt>
                <c:pt idx="1">
                  <c:v>-1.077764131236026</c:v>
                </c:pt>
                <c:pt idx="2">
                  <c:v>8.3931235434785104E-2</c:v>
                </c:pt>
                <c:pt idx="3">
                  <c:v>-0.70170610153051405</c:v>
                </c:pt>
                <c:pt idx="4">
                  <c:v>-1.5814283687741959</c:v>
                </c:pt>
              </c:numCache>
            </c:numRef>
          </c:xVal>
          <c:yVal>
            <c:numRef>
              <c:f>Data!$E$2:$E$6</c:f>
              <c:numCache>
                <c:formatCode>General</c:formatCode>
                <c:ptCount val="5"/>
                <c:pt idx="0">
                  <c:v>-0.85367545259297095</c:v>
                </c:pt>
                <c:pt idx="1">
                  <c:v>0.81329670177135804</c:v>
                </c:pt>
                <c:pt idx="2">
                  <c:v>-8.0430548195277604E-2</c:v>
                </c:pt>
                <c:pt idx="3">
                  <c:v>-0.72420188720544998</c:v>
                </c:pt>
                <c:pt idx="4">
                  <c:v>1.6926380000282699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3141-4D8C-AFCA-7584D34725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0688712"/>
        <c:axId val="2090676728"/>
      </c:scatterChart>
      <c:valAx>
        <c:axId val="2090688712"/>
        <c:scaling>
          <c:orientation val="minMax"/>
          <c:max val="1"/>
        </c:scaling>
        <c:delete val="1"/>
        <c:axPos val="b"/>
        <c:numFmt formatCode="General" sourceLinked="1"/>
        <c:majorTickMark val="out"/>
        <c:minorTickMark val="none"/>
        <c:tickLblPos val="nextTo"/>
        <c:crossAx val="2090676728"/>
        <c:crosses val="autoZero"/>
        <c:crossBetween val="midCat"/>
      </c:valAx>
      <c:valAx>
        <c:axId val="20906767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9068871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70000">
              <a:noFill/>
            </a:ln>
          </c:spPr>
          <c:dPt>
            <c:idx val="0"/>
            <c:marker>
              <c:spPr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F3DF-4635-AAA0-D65AE31B116F}"/>
              </c:ext>
            </c:extLst>
          </c:dPt>
          <c:dPt>
            <c:idx val="1"/>
            <c:marker>
              <c:spPr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F3DF-4635-AAA0-D65AE31B116F}"/>
              </c:ext>
            </c:extLst>
          </c:dPt>
          <c:dPt>
            <c:idx val="2"/>
            <c:marker>
              <c:spPr>
                <a:solidFill>
                  <a:srgbClr val="660066"/>
                </a:solidFill>
                <a:ln>
                  <a:solidFill>
                    <a:srgbClr val="660066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F3DF-4635-AAA0-D65AE31B116F}"/>
              </c:ext>
            </c:extLst>
          </c:dPt>
          <c:dPt>
            <c:idx val="3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F3DF-4635-AAA0-D65AE31B116F}"/>
              </c:ext>
            </c:extLst>
          </c:dPt>
          <c:dPt>
            <c:idx val="4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F3DF-4635-AAA0-D65AE31B116F}"/>
              </c:ext>
            </c:extLst>
          </c:dPt>
          <c:xVal>
            <c:numRef>
              <c:f>Data!$D$2:$D$6</c:f>
              <c:numCache>
                <c:formatCode>General</c:formatCode>
                <c:ptCount val="5"/>
                <c:pt idx="0">
                  <c:v>4.5902895352205202E-2</c:v>
                </c:pt>
                <c:pt idx="1">
                  <c:v>-1.077764131236026</c:v>
                </c:pt>
                <c:pt idx="2">
                  <c:v>8.3931235434785104E-2</c:v>
                </c:pt>
                <c:pt idx="3">
                  <c:v>-0.70170610153051405</c:v>
                </c:pt>
                <c:pt idx="4">
                  <c:v>-1.5814283687741959</c:v>
                </c:pt>
              </c:numCache>
            </c:numRef>
          </c:xVal>
          <c:yVal>
            <c:numRef>
              <c:f>Data!$E$2:$E$6</c:f>
              <c:numCache>
                <c:formatCode>General</c:formatCode>
                <c:ptCount val="5"/>
                <c:pt idx="0">
                  <c:v>-0.85367545259297095</c:v>
                </c:pt>
                <c:pt idx="1">
                  <c:v>0.81329670177135804</c:v>
                </c:pt>
                <c:pt idx="2">
                  <c:v>-8.0430548195277604E-2</c:v>
                </c:pt>
                <c:pt idx="3">
                  <c:v>-0.72420188720544998</c:v>
                </c:pt>
                <c:pt idx="4">
                  <c:v>1.6926380000282699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F3DF-4635-AAA0-D65AE31B11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0688712"/>
        <c:axId val="2090676728"/>
      </c:scatterChart>
      <c:valAx>
        <c:axId val="2090688712"/>
        <c:scaling>
          <c:orientation val="minMax"/>
          <c:max val="1"/>
        </c:scaling>
        <c:delete val="1"/>
        <c:axPos val="b"/>
        <c:numFmt formatCode="General" sourceLinked="1"/>
        <c:majorTickMark val="out"/>
        <c:minorTickMark val="none"/>
        <c:tickLblPos val="nextTo"/>
        <c:crossAx val="2090676728"/>
        <c:crosses val="autoZero"/>
        <c:crossBetween val="midCat"/>
      </c:valAx>
      <c:valAx>
        <c:axId val="20906767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9068871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70000">
              <a:noFill/>
            </a:ln>
          </c:spPr>
          <c:dPt>
            <c:idx val="0"/>
            <c:marker>
              <c:spPr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921F-4FDA-9FA9-051B6920C5FF}"/>
              </c:ext>
            </c:extLst>
          </c:dPt>
          <c:dPt>
            <c:idx val="1"/>
            <c:marker>
              <c:spPr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921F-4FDA-9FA9-051B6920C5FF}"/>
              </c:ext>
            </c:extLst>
          </c:dPt>
          <c:dPt>
            <c:idx val="2"/>
            <c:marker>
              <c:spPr>
                <a:solidFill>
                  <a:srgbClr val="660066"/>
                </a:solidFill>
                <a:ln>
                  <a:solidFill>
                    <a:srgbClr val="660066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921F-4FDA-9FA9-051B6920C5FF}"/>
              </c:ext>
            </c:extLst>
          </c:dPt>
          <c:dPt>
            <c:idx val="3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921F-4FDA-9FA9-051B6920C5FF}"/>
              </c:ext>
            </c:extLst>
          </c:dPt>
          <c:dPt>
            <c:idx val="4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921F-4FDA-9FA9-051B6920C5FF}"/>
              </c:ext>
            </c:extLst>
          </c:dPt>
          <c:xVal>
            <c:numRef>
              <c:f>Data!$D$2:$D$6</c:f>
              <c:numCache>
                <c:formatCode>General</c:formatCode>
                <c:ptCount val="5"/>
                <c:pt idx="0">
                  <c:v>4.5902895352205202E-2</c:v>
                </c:pt>
                <c:pt idx="1">
                  <c:v>-1.077764131236026</c:v>
                </c:pt>
                <c:pt idx="2">
                  <c:v>8.3931235434785104E-2</c:v>
                </c:pt>
                <c:pt idx="3">
                  <c:v>-0.70170610153051405</c:v>
                </c:pt>
                <c:pt idx="4">
                  <c:v>-1.5814283687741959</c:v>
                </c:pt>
              </c:numCache>
            </c:numRef>
          </c:xVal>
          <c:yVal>
            <c:numRef>
              <c:f>Data!$E$2:$E$6</c:f>
              <c:numCache>
                <c:formatCode>General</c:formatCode>
                <c:ptCount val="5"/>
                <c:pt idx="0">
                  <c:v>-0.85367545259297095</c:v>
                </c:pt>
                <c:pt idx="1">
                  <c:v>0.81329670177135804</c:v>
                </c:pt>
                <c:pt idx="2">
                  <c:v>-8.0430548195277604E-2</c:v>
                </c:pt>
                <c:pt idx="3">
                  <c:v>-0.72420188720544998</c:v>
                </c:pt>
                <c:pt idx="4">
                  <c:v>1.6926380000282699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921F-4FDA-9FA9-051B6920C5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0605336"/>
        <c:axId val="2090596184"/>
      </c:scatterChart>
      <c:valAx>
        <c:axId val="2090605336"/>
        <c:scaling>
          <c:orientation val="minMax"/>
          <c:max val="1"/>
        </c:scaling>
        <c:delete val="1"/>
        <c:axPos val="b"/>
        <c:numFmt formatCode="General" sourceLinked="1"/>
        <c:majorTickMark val="out"/>
        <c:minorTickMark val="none"/>
        <c:tickLblPos val="nextTo"/>
        <c:crossAx val="2090596184"/>
        <c:crosses val="autoZero"/>
        <c:crossBetween val="midCat"/>
      </c:valAx>
      <c:valAx>
        <c:axId val="20905961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90605336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70000">
              <a:noFill/>
            </a:ln>
          </c:spPr>
          <c:dPt>
            <c:idx val="0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6DC-45B0-A2E8-A6391F633DFC}"/>
              </c:ext>
            </c:extLst>
          </c:dPt>
          <c:dPt>
            <c:idx val="1"/>
            <c:marker>
              <c:spPr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A6DC-45B0-A2E8-A6391F633DFC}"/>
              </c:ext>
            </c:extLst>
          </c:dPt>
          <c:dPt>
            <c:idx val="2"/>
            <c:marker>
              <c:spPr>
                <a:solidFill>
                  <a:srgbClr val="660066"/>
                </a:solidFill>
                <a:ln>
                  <a:solidFill>
                    <a:srgbClr val="660066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A6DC-45B0-A2E8-A6391F633DFC}"/>
              </c:ext>
            </c:extLst>
          </c:dPt>
          <c:dPt>
            <c:idx val="3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A6DC-45B0-A2E8-A6391F633DFC}"/>
              </c:ext>
            </c:extLst>
          </c:dPt>
          <c:dPt>
            <c:idx val="4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A6DC-45B0-A2E8-A6391F633DFC}"/>
              </c:ext>
            </c:extLst>
          </c:dPt>
          <c:xVal>
            <c:numRef>
              <c:f>Data!$D$2:$D$6</c:f>
              <c:numCache>
                <c:formatCode>General</c:formatCode>
                <c:ptCount val="5"/>
                <c:pt idx="0">
                  <c:v>4.5902895352205202E-2</c:v>
                </c:pt>
                <c:pt idx="1">
                  <c:v>-1.077764131236026</c:v>
                </c:pt>
                <c:pt idx="2">
                  <c:v>8.3931235434785104E-2</c:v>
                </c:pt>
                <c:pt idx="3">
                  <c:v>-0.70170610153051405</c:v>
                </c:pt>
                <c:pt idx="4">
                  <c:v>-1.5814283687741959</c:v>
                </c:pt>
              </c:numCache>
            </c:numRef>
          </c:xVal>
          <c:yVal>
            <c:numRef>
              <c:f>Data!$E$2:$E$6</c:f>
              <c:numCache>
                <c:formatCode>General</c:formatCode>
                <c:ptCount val="5"/>
                <c:pt idx="0">
                  <c:v>-0.85367545259297095</c:v>
                </c:pt>
                <c:pt idx="1">
                  <c:v>0.81329670177135804</c:v>
                </c:pt>
                <c:pt idx="2">
                  <c:v>-8.0430548195277604E-2</c:v>
                </c:pt>
                <c:pt idx="3">
                  <c:v>-0.72420188720544998</c:v>
                </c:pt>
                <c:pt idx="4">
                  <c:v>1.6926380000282699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A6DC-45B0-A2E8-A6391F633D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78338136"/>
        <c:axId val="2123539208"/>
      </c:scatterChart>
      <c:valAx>
        <c:axId val="2078338136"/>
        <c:scaling>
          <c:orientation val="minMax"/>
          <c:max val="1"/>
        </c:scaling>
        <c:delete val="1"/>
        <c:axPos val="b"/>
        <c:numFmt formatCode="General" sourceLinked="1"/>
        <c:majorTickMark val="out"/>
        <c:minorTickMark val="none"/>
        <c:tickLblPos val="nextTo"/>
        <c:crossAx val="2123539208"/>
        <c:crosses val="autoZero"/>
        <c:crossBetween val="midCat"/>
      </c:valAx>
      <c:valAx>
        <c:axId val="21235392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7833813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70000">
              <a:noFill/>
            </a:ln>
          </c:spPr>
          <c:dPt>
            <c:idx val="0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45CB-45F8-B4FB-87EBFC35F9BB}"/>
              </c:ext>
            </c:extLst>
          </c:dPt>
          <c:dPt>
            <c:idx val="1"/>
            <c:marker>
              <c:spPr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45CB-45F8-B4FB-87EBFC35F9BB}"/>
              </c:ext>
            </c:extLst>
          </c:dPt>
          <c:dPt>
            <c:idx val="2"/>
            <c:marker>
              <c:spPr>
                <a:solidFill>
                  <a:srgbClr val="660066"/>
                </a:solidFill>
                <a:ln>
                  <a:solidFill>
                    <a:srgbClr val="660066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45CB-45F8-B4FB-87EBFC35F9BB}"/>
              </c:ext>
            </c:extLst>
          </c:dPt>
          <c:dPt>
            <c:idx val="3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45CB-45F8-B4FB-87EBFC35F9BB}"/>
              </c:ext>
            </c:extLst>
          </c:dPt>
          <c:dPt>
            <c:idx val="4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45CB-45F8-B4FB-87EBFC35F9BB}"/>
              </c:ext>
            </c:extLst>
          </c:dPt>
          <c:xVal>
            <c:numRef>
              <c:f>Data!$D$2:$D$6</c:f>
              <c:numCache>
                <c:formatCode>General</c:formatCode>
                <c:ptCount val="5"/>
                <c:pt idx="0">
                  <c:v>4.5902895352205202E-2</c:v>
                </c:pt>
                <c:pt idx="1">
                  <c:v>-1.077764131236026</c:v>
                </c:pt>
                <c:pt idx="2">
                  <c:v>8.3931235434785104E-2</c:v>
                </c:pt>
                <c:pt idx="3">
                  <c:v>-0.70170610153051405</c:v>
                </c:pt>
                <c:pt idx="4">
                  <c:v>-1.5814283687741959</c:v>
                </c:pt>
              </c:numCache>
            </c:numRef>
          </c:xVal>
          <c:yVal>
            <c:numRef>
              <c:f>Data!$E$2:$E$6</c:f>
              <c:numCache>
                <c:formatCode>General</c:formatCode>
                <c:ptCount val="5"/>
                <c:pt idx="0">
                  <c:v>-0.85367545259297095</c:v>
                </c:pt>
                <c:pt idx="1">
                  <c:v>0.81329670177135804</c:v>
                </c:pt>
                <c:pt idx="2">
                  <c:v>-8.0430548195277604E-2</c:v>
                </c:pt>
                <c:pt idx="3">
                  <c:v>-0.72420188720544998</c:v>
                </c:pt>
                <c:pt idx="4">
                  <c:v>1.6926380000282699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45CB-45F8-B4FB-87EBFC35F9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092954824"/>
        <c:axId val="-2092445512"/>
      </c:scatterChart>
      <c:valAx>
        <c:axId val="-2092954824"/>
        <c:scaling>
          <c:orientation val="minMax"/>
          <c:max val="1"/>
        </c:scaling>
        <c:delete val="1"/>
        <c:axPos val="b"/>
        <c:numFmt formatCode="General" sourceLinked="1"/>
        <c:majorTickMark val="out"/>
        <c:minorTickMark val="none"/>
        <c:tickLblPos val="nextTo"/>
        <c:crossAx val="-2092445512"/>
        <c:crosses val="autoZero"/>
        <c:crossBetween val="midCat"/>
      </c:valAx>
      <c:valAx>
        <c:axId val="-20924455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092954824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70000">
              <a:noFill/>
            </a:ln>
          </c:spPr>
          <c:dPt>
            <c:idx val="0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6E4-455A-AC88-D5A704C722D5}"/>
              </c:ext>
            </c:extLst>
          </c:dPt>
          <c:dPt>
            <c:idx val="1"/>
            <c:marker>
              <c:spPr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A6E4-455A-AC88-D5A704C722D5}"/>
              </c:ext>
            </c:extLst>
          </c:dPt>
          <c:dPt>
            <c:idx val="2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A6E4-455A-AC88-D5A704C722D5}"/>
              </c:ext>
            </c:extLst>
          </c:dPt>
          <c:dPt>
            <c:idx val="3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A6E4-455A-AC88-D5A704C722D5}"/>
              </c:ext>
            </c:extLst>
          </c:dPt>
          <c:dPt>
            <c:idx val="4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A6E4-455A-AC88-D5A704C722D5}"/>
              </c:ext>
            </c:extLst>
          </c:dPt>
          <c:xVal>
            <c:numRef>
              <c:f>Data!$D$2:$D$6</c:f>
              <c:numCache>
                <c:formatCode>General</c:formatCode>
                <c:ptCount val="5"/>
                <c:pt idx="0">
                  <c:v>4.5902895352205202E-2</c:v>
                </c:pt>
                <c:pt idx="1">
                  <c:v>-1.077764131236026</c:v>
                </c:pt>
                <c:pt idx="2">
                  <c:v>8.3931235434785104E-2</c:v>
                </c:pt>
                <c:pt idx="3">
                  <c:v>-0.70170610153051405</c:v>
                </c:pt>
                <c:pt idx="4">
                  <c:v>-1.5814283687741959</c:v>
                </c:pt>
              </c:numCache>
            </c:numRef>
          </c:xVal>
          <c:yVal>
            <c:numRef>
              <c:f>Data!$E$2:$E$6</c:f>
              <c:numCache>
                <c:formatCode>General</c:formatCode>
                <c:ptCount val="5"/>
                <c:pt idx="0">
                  <c:v>-0.85367545259297095</c:v>
                </c:pt>
                <c:pt idx="1">
                  <c:v>0.81329670177135804</c:v>
                </c:pt>
                <c:pt idx="2">
                  <c:v>-8.0430548195277604E-2</c:v>
                </c:pt>
                <c:pt idx="3">
                  <c:v>-0.72420188720544998</c:v>
                </c:pt>
                <c:pt idx="4">
                  <c:v>1.6926380000282699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A6E4-455A-AC88-D5A704C722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35383464"/>
        <c:axId val="-2132561224"/>
      </c:scatterChart>
      <c:valAx>
        <c:axId val="-2135383464"/>
        <c:scaling>
          <c:orientation val="minMax"/>
          <c:max val="1"/>
        </c:scaling>
        <c:delete val="1"/>
        <c:axPos val="b"/>
        <c:numFmt formatCode="General" sourceLinked="1"/>
        <c:majorTickMark val="out"/>
        <c:minorTickMark val="none"/>
        <c:tickLblPos val="nextTo"/>
        <c:crossAx val="-2132561224"/>
        <c:crosses val="autoZero"/>
        <c:crossBetween val="midCat"/>
      </c:valAx>
      <c:valAx>
        <c:axId val="-2132561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135383464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70000">
              <a:noFill/>
            </a:ln>
          </c:spPr>
          <c:dPt>
            <c:idx val="0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2EBA-43F7-8934-43459C68FA20}"/>
              </c:ext>
            </c:extLst>
          </c:dPt>
          <c:dPt>
            <c:idx val="1"/>
            <c:marker>
              <c:spPr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2EBA-43F7-8934-43459C68FA20}"/>
              </c:ext>
            </c:extLst>
          </c:dPt>
          <c:dPt>
            <c:idx val="2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2EBA-43F7-8934-43459C68FA20}"/>
              </c:ext>
            </c:extLst>
          </c:dPt>
          <c:dPt>
            <c:idx val="3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2EBA-43F7-8934-43459C68FA20}"/>
              </c:ext>
            </c:extLst>
          </c:dPt>
          <c:dPt>
            <c:idx val="4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2EBA-43F7-8934-43459C68FA20}"/>
              </c:ext>
            </c:extLst>
          </c:dPt>
          <c:xVal>
            <c:numRef>
              <c:f>Data!$D$2:$D$6</c:f>
              <c:numCache>
                <c:formatCode>General</c:formatCode>
                <c:ptCount val="5"/>
                <c:pt idx="0">
                  <c:v>4.5902895352205202E-2</c:v>
                </c:pt>
                <c:pt idx="1">
                  <c:v>-1.077764131236026</c:v>
                </c:pt>
                <c:pt idx="2">
                  <c:v>8.3931235434785104E-2</c:v>
                </c:pt>
                <c:pt idx="3">
                  <c:v>-0.70170610153051405</c:v>
                </c:pt>
                <c:pt idx="4">
                  <c:v>-1.5814283687741959</c:v>
                </c:pt>
              </c:numCache>
            </c:numRef>
          </c:xVal>
          <c:yVal>
            <c:numRef>
              <c:f>Data!$E$2:$E$6</c:f>
              <c:numCache>
                <c:formatCode>General</c:formatCode>
                <c:ptCount val="5"/>
                <c:pt idx="0">
                  <c:v>-0.85367545259297095</c:v>
                </c:pt>
                <c:pt idx="1">
                  <c:v>0.81329670177135804</c:v>
                </c:pt>
                <c:pt idx="2">
                  <c:v>-8.0430548195277604E-2</c:v>
                </c:pt>
                <c:pt idx="3">
                  <c:v>-0.72420188720544998</c:v>
                </c:pt>
                <c:pt idx="4">
                  <c:v>1.6926380000282699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2EBA-43F7-8934-43459C68FA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5712408"/>
        <c:axId val="-2092285160"/>
      </c:scatterChart>
      <c:valAx>
        <c:axId val="2095712408"/>
        <c:scaling>
          <c:orientation val="minMax"/>
          <c:max val="1"/>
        </c:scaling>
        <c:delete val="1"/>
        <c:axPos val="b"/>
        <c:numFmt formatCode="General" sourceLinked="1"/>
        <c:majorTickMark val="out"/>
        <c:minorTickMark val="none"/>
        <c:tickLblPos val="nextTo"/>
        <c:crossAx val="-2092285160"/>
        <c:crosses val="autoZero"/>
        <c:crossBetween val="midCat"/>
      </c:valAx>
      <c:valAx>
        <c:axId val="-20922851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95712408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70000">
              <a:noFill/>
            </a:ln>
          </c:spPr>
          <c:dPt>
            <c:idx val="0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1C2C-4606-B9CA-C55A7EA3DA9E}"/>
              </c:ext>
            </c:extLst>
          </c:dPt>
          <c:dPt>
            <c:idx val="1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1C2C-4606-B9CA-C55A7EA3DA9E}"/>
              </c:ext>
            </c:extLst>
          </c:dPt>
          <c:dPt>
            <c:idx val="2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1C2C-4606-B9CA-C55A7EA3DA9E}"/>
              </c:ext>
            </c:extLst>
          </c:dPt>
          <c:dPt>
            <c:idx val="3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1C2C-4606-B9CA-C55A7EA3DA9E}"/>
              </c:ext>
            </c:extLst>
          </c:dPt>
          <c:dPt>
            <c:idx val="4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1C2C-4606-B9CA-C55A7EA3DA9E}"/>
              </c:ext>
            </c:extLst>
          </c:dPt>
          <c:xVal>
            <c:numRef>
              <c:f>Data!$D$2:$D$6</c:f>
              <c:numCache>
                <c:formatCode>General</c:formatCode>
                <c:ptCount val="5"/>
                <c:pt idx="0">
                  <c:v>4.5902895352205202E-2</c:v>
                </c:pt>
                <c:pt idx="1">
                  <c:v>-1.077764131236026</c:v>
                </c:pt>
                <c:pt idx="2">
                  <c:v>8.3931235434785104E-2</c:v>
                </c:pt>
                <c:pt idx="3">
                  <c:v>-0.70170610153051405</c:v>
                </c:pt>
                <c:pt idx="4">
                  <c:v>-1.5814283687741959</c:v>
                </c:pt>
              </c:numCache>
            </c:numRef>
          </c:xVal>
          <c:yVal>
            <c:numRef>
              <c:f>Data!$E$2:$E$6</c:f>
              <c:numCache>
                <c:formatCode>General</c:formatCode>
                <c:ptCount val="5"/>
                <c:pt idx="0">
                  <c:v>-0.85367545259297095</c:v>
                </c:pt>
                <c:pt idx="1">
                  <c:v>0.81329670177135804</c:v>
                </c:pt>
                <c:pt idx="2">
                  <c:v>-8.0430548195277604E-2</c:v>
                </c:pt>
                <c:pt idx="3">
                  <c:v>-0.72420188720544998</c:v>
                </c:pt>
                <c:pt idx="4">
                  <c:v>1.6926380000282699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1C2C-4606-B9CA-C55A7EA3DA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092759480"/>
        <c:axId val="-2131846024"/>
      </c:scatterChart>
      <c:valAx>
        <c:axId val="-2092759480"/>
        <c:scaling>
          <c:orientation val="minMax"/>
          <c:max val="1"/>
        </c:scaling>
        <c:delete val="1"/>
        <c:axPos val="b"/>
        <c:numFmt formatCode="General" sourceLinked="1"/>
        <c:majorTickMark val="out"/>
        <c:minorTickMark val="none"/>
        <c:tickLblPos val="nextTo"/>
        <c:crossAx val="-2131846024"/>
        <c:crosses val="autoZero"/>
        <c:crossBetween val="midCat"/>
      </c:valAx>
      <c:valAx>
        <c:axId val="-21318460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09275948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70000">
              <a:noFill/>
            </a:ln>
          </c:spPr>
          <c:dPt>
            <c:idx val="0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C893-41AD-90E0-5CCCC8308DF7}"/>
              </c:ext>
            </c:extLst>
          </c:dPt>
          <c:dPt>
            <c:idx val="1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C893-41AD-90E0-5CCCC8308DF7}"/>
              </c:ext>
            </c:extLst>
          </c:dPt>
          <c:dPt>
            <c:idx val="2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C893-41AD-90E0-5CCCC8308DF7}"/>
              </c:ext>
            </c:extLst>
          </c:dPt>
          <c:dPt>
            <c:idx val="3"/>
            <c:marker>
              <c:spPr>
                <a:solidFill>
                  <a:srgbClr val="008000"/>
                </a:solidFill>
                <a:ln>
                  <a:solidFill>
                    <a:srgbClr val="008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C893-41AD-90E0-5CCCC8308DF7}"/>
              </c:ext>
            </c:extLst>
          </c:dPt>
          <c:dPt>
            <c:idx val="4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C893-41AD-90E0-5CCCC8308DF7}"/>
              </c:ext>
            </c:extLst>
          </c:dPt>
          <c:xVal>
            <c:numRef>
              <c:f>Data!$D$2:$D$6</c:f>
              <c:numCache>
                <c:formatCode>General</c:formatCode>
                <c:ptCount val="5"/>
                <c:pt idx="0">
                  <c:v>4.5902895352205202E-2</c:v>
                </c:pt>
                <c:pt idx="1">
                  <c:v>-1.077764131236026</c:v>
                </c:pt>
                <c:pt idx="2">
                  <c:v>8.3931235434785104E-2</c:v>
                </c:pt>
                <c:pt idx="3">
                  <c:v>-0.70170610153051405</c:v>
                </c:pt>
                <c:pt idx="4">
                  <c:v>-1.5814283687741959</c:v>
                </c:pt>
              </c:numCache>
            </c:numRef>
          </c:xVal>
          <c:yVal>
            <c:numRef>
              <c:f>Data!$E$2:$E$6</c:f>
              <c:numCache>
                <c:formatCode>General</c:formatCode>
                <c:ptCount val="5"/>
                <c:pt idx="0">
                  <c:v>-0.85367545259297095</c:v>
                </c:pt>
                <c:pt idx="1">
                  <c:v>0.81329670177135804</c:v>
                </c:pt>
                <c:pt idx="2">
                  <c:v>-8.0430548195277604E-2</c:v>
                </c:pt>
                <c:pt idx="3">
                  <c:v>-0.72420188720544998</c:v>
                </c:pt>
                <c:pt idx="4">
                  <c:v>1.6926380000282699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C893-41AD-90E0-5CCCC8308D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092615112"/>
        <c:axId val="-2092612120"/>
      </c:scatterChart>
      <c:valAx>
        <c:axId val="-2092615112"/>
        <c:scaling>
          <c:orientation val="minMax"/>
          <c:max val="1"/>
        </c:scaling>
        <c:delete val="1"/>
        <c:axPos val="b"/>
        <c:numFmt formatCode="General" sourceLinked="1"/>
        <c:majorTickMark val="out"/>
        <c:minorTickMark val="none"/>
        <c:tickLblPos val="nextTo"/>
        <c:crossAx val="-2092612120"/>
        <c:crosses val="autoZero"/>
        <c:crossBetween val="midCat"/>
      </c:valAx>
      <c:valAx>
        <c:axId val="-20926121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09261511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0C1F3-C6B0-4EAD-A867-4354E2581F30}" type="datetimeFigureOut">
              <a:rPr lang="en-US" smtClean="0"/>
              <a:t>10/26/2020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E7C707-4572-4773-9352-EACF19D018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779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6DB2D8-6B35-9F4A-9855-D7B2424187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148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Image Sources: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/wiki/File%3AAmazon_logo.jpg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File:Netflix_logo.svg</a:t>
            </a:r>
            <a:endParaRPr lang="en-US" dirty="0" smtClean="0"/>
          </a:p>
          <a:p>
            <a:r>
              <a:rPr lang="en-US" dirty="0" smtClean="0"/>
              <a:t>http://</a:t>
            </a:r>
            <a:r>
              <a:rPr lang="en-US" dirty="0" err="1" smtClean="0"/>
              <a:t>upload.wikimedia.org</a:t>
            </a:r>
            <a:r>
              <a:rPr lang="en-US" dirty="0" smtClean="0"/>
              <a:t>/</a:t>
            </a:r>
            <a:r>
              <a:rPr lang="en-US" dirty="0" err="1" smtClean="0"/>
              <a:t>wikipedia</a:t>
            </a:r>
            <a:r>
              <a:rPr lang="en-US" dirty="0" smtClean="0"/>
              <a:t>/commons/0/00/</a:t>
            </a:r>
            <a:r>
              <a:rPr lang="en-US" dirty="0" err="1" smtClean="0"/>
              <a:t>Spotify_logo_horizontal_white.jpg</a:t>
            </a:r>
            <a:endParaRPr lang="en-US" dirty="0" smtClean="0"/>
          </a:p>
          <a:p>
            <a:r>
              <a:rPr lang="en-US" dirty="0" smtClean="0"/>
              <a:t>http://</a:t>
            </a:r>
            <a:r>
              <a:rPr lang="en-US" dirty="0" err="1" smtClean="0"/>
              <a:t>upload.wikimedia.org</a:t>
            </a:r>
            <a:r>
              <a:rPr lang="en-US" dirty="0" smtClean="0"/>
              <a:t>/</a:t>
            </a:r>
            <a:r>
              <a:rPr lang="en-US" dirty="0" err="1" smtClean="0"/>
              <a:t>wikipedia</a:t>
            </a:r>
            <a:r>
              <a:rPr lang="en-US" dirty="0" smtClean="0"/>
              <a:t>/commons/thumb/e/</a:t>
            </a:r>
            <a:r>
              <a:rPr lang="en-US" dirty="0" err="1" smtClean="0"/>
              <a:t>ed</a:t>
            </a:r>
            <a:r>
              <a:rPr lang="en-US" dirty="0" smtClean="0"/>
              <a:t>/Pandora2-Logo.svg/500px-Pandora2-Logo.svg.png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upload.wikimedia.org</a:t>
            </a:r>
            <a:r>
              <a:rPr lang="en-US" dirty="0" smtClean="0"/>
              <a:t>/</a:t>
            </a:r>
            <a:r>
              <a:rPr lang="en-US" dirty="0" err="1" smtClean="0"/>
              <a:t>wikipedia</a:t>
            </a:r>
            <a:r>
              <a:rPr lang="en-US" dirty="0" smtClean="0"/>
              <a:t>/commons/thumb/d/d4/</a:t>
            </a:r>
            <a:r>
              <a:rPr lang="en-US" dirty="0" err="1" smtClean="0"/>
              <a:t>Lastfm_logo.svg</a:t>
            </a:r>
            <a:r>
              <a:rPr lang="en-US" dirty="0" smtClean="0"/>
              <a:t>/500px-Lastfm_logo.svg.png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File:Facebook_logo</a:t>
            </a:r>
            <a:r>
              <a:rPr lang="en-US" dirty="0" smtClean="0"/>
              <a:t>_(square).</a:t>
            </a:r>
            <a:r>
              <a:rPr lang="en-US" dirty="0" err="1" smtClean="0"/>
              <a:t>png</a:t>
            </a:r>
            <a:endParaRPr lang="en-US" dirty="0" smtClean="0"/>
          </a:p>
          <a:p>
            <a:r>
              <a:rPr lang="en-US" dirty="0" smtClean="0"/>
              <a:t>http://</a:t>
            </a:r>
            <a:r>
              <a:rPr lang="en-US" dirty="0" err="1" smtClean="0"/>
              <a:t>upload.wikimedia.org</a:t>
            </a:r>
            <a:r>
              <a:rPr lang="en-US" dirty="0" smtClean="0"/>
              <a:t>/</a:t>
            </a:r>
            <a:r>
              <a:rPr lang="en-US" dirty="0" err="1" smtClean="0"/>
              <a:t>wikipedia</a:t>
            </a:r>
            <a:r>
              <a:rPr lang="en-US" dirty="0" smtClean="0"/>
              <a:t>/commons/thumb/3/35/</a:t>
            </a:r>
            <a:r>
              <a:rPr lang="en-US" dirty="0" err="1" smtClean="0"/>
              <a:t>IMDb_logo.svg</a:t>
            </a:r>
            <a:r>
              <a:rPr lang="en-US" dirty="0" smtClean="0"/>
              <a:t>/500px-IMDb_logo.svg.png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upload.wikimedia.org</a:t>
            </a:r>
            <a:r>
              <a:rPr lang="en-US" dirty="0" smtClean="0"/>
              <a:t>/</a:t>
            </a:r>
            <a:r>
              <a:rPr lang="en-US" dirty="0" err="1" smtClean="0"/>
              <a:t>wikipedia</a:t>
            </a:r>
            <a:r>
              <a:rPr lang="en-US" dirty="0" smtClean="0"/>
              <a:t>/commons/thumb/c/c9/</a:t>
            </a:r>
            <a:r>
              <a:rPr lang="en-US" dirty="0" err="1" smtClean="0"/>
              <a:t>Linkedin.svg</a:t>
            </a:r>
            <a:r>
              <a:rPr lang="en-US" dirty="0" smtClean="0"/>
              <a:t>/500px-Linkedin.svg.png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6DB2D8-6B35-9F4A-9855-D7B2424187B4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538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(composed of teams </a:t>
            </a:r>
            <a:r>
              <a:rPr lang="en-US" dirty="0" err="1" smtClean="0"/>
              <a:t>BellKor</a:t>
            </a:r>
            <a:r>
              <a:rPr lang="en-US" dirty="0" smtClean="0"/>
              <a:t>, </a:t>
            </a:r>
            <a:r>
              <a:rPr lang="en-US" dirty="0" err="1" smtClean="0"/>
              <a:t>BigChaos</a:t>
            </a:r>
            <a:r>
              <a:rPr lang="en-US" dirty="0" smtClean="0"/>
              <a:t>, and Pragmatic Theory) </a:t>
            </a:r>
          </a:p>
          <a:p>
            <a:endParaRPr lang="en-US" baseline="0" dirty="0" smtClean="0"/>
          </a:p>
          <a:p>
            <a:r>
              <a:rPr lang="en-US" baseline="0" dirty="0" smtClean="0"/>
              <a:t>Image from Wikimedia commons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6DB2D8-6B35-9F4A-9855-D7B2424187B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368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Photo from http://</a:t>
            </a:r>
            <a:r>
              <a:rPr lang="en-US" dirty="0" err="1" smtClean="0"/>
              <a:t>www.flickr.com</a:t>
            </a:r>
            <a:r>
              <a:rPr lang="en-US" dirty="0" smtClean="0"/>
              <a:t>/photos/</a:t>
            </a:r>
            <a:r>
              <a:rPr lang="en-US" dirty="0" err="1" smtClean="0"/>
              <a:t>hackingnetflix</a:t>
            </a:r>
            <a:r>
              <a:rPr lang="en-US" dirty="0" smtClean="0"/>
              <a:t>/3940781157/</a:t>
            </a:r>
          </a:p>
          <a:p>
            <a:r>
              <a:rPr lang="en-US" dirty="0" smtClean="0"/>
              <a:t>Licensed under creative commons license:</a:t>
            </a:r>
            <a:r>
              <a:rPr lang="en-US" baseline="0" dirty="0" smtClean="0"/>
              <a:t> http://</a:t>
            </a:r>
            <a:r>
              <a:rPr lang="en-US" baseline="0" dirty="0" err="1" smtClean="0"/>
              <a:t>creativecommons.org</a:t>
            </a:r>
            <a:r>
              <a:rPr lang="en-US" baseline="0" dirty="0" smtClean="0"/>
              <a:t>/licenses/by-</a:t>
            </a:r>
            <a:r>
              <a:rPr lang="en-US" baseline="0" dirty="0" err="1" smtClean="0"/>
              <a:t>nc</a:t>
            </a:r>
            <a:r>
              <a:rPr lang="en-US" baseline="0" dirty="0" smtClean="0"/>
              <a:t>/2.0/</a:t>
            </a:r>
            <a:r>
              <a:rPr lang="en-US" baseline="0" dirty="0" err="1" smtClean="0"/>
              <a:t>deed.en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6DB2D8-6B35-9F4A-9855-D7B2424187B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501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Download the data here:</a:t>
            </a:r>
            <a:r>
              <a:rPr lang="en-US" baseline="0" dirty="0" smtClean="0"/>
              <a:t> </a:t>
            </a:r>
            <a:r>
              <a:rPr lang="en-US" dirty="0" smtClean="0"/>
              <a:t>http://</a:t>
            </a:r>
            <a:r>
              <a:rPr lang="en-US" dirty="0" err="1" smtClean="0"/>
              <a:t>files.grouplens.org</a:t>
            </a:r>
            <a:r>
              <a:rPr lang="en-US" dirty="0" smtClean="0"/>
              <a:t>/datasets/</a:t>
            </a:r>
            <a:r>
              <a:rPr lang="en-US" dirty="0" err="1" smtClean="0"/>
              <a:t>movielens</a:t>
            </a:r>
            <a:r>
              <a:rPr lang="en-US" dirty="0" smtClean="0"/>
              <a:t>/ml-100k/</a:t>
            </a:r>
            <a:r>
              <a:rPr lang="en-US" dirty="0" err="1" smtClean="0"/>
              <a:t>u.item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6DB2D8-6B35-9F4A-9855-D7B2424187B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0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6DB2D8-6B35-9F4A-9855-D7B2424187B4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516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Public domain image - http://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/wiki/File:Cluster-2.svg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6DB2D8-6B35-9F4A-9855-D7B2424187B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306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upload.wikimedia.org</a:t>
            </a:r>
            <a:r>
              <a:rPr lang="en-US" dirty="0" smtClean="0"/>
              <a:t>/</a:t>
            </a:r>
            <a:r>
              <a:rPr lang="en-US" dirty="0" err="1" smtClean="0"/>
              <a:t>wikipedia</a:t>
            </a:r>
            <a:r>
              <a:rPr lang="en-US" dirty="0" smtClean="0"/>
              <a:t>/commons/thumb/4/46/</a:t>
            </a:r>
            <a:r>
              <a:rPr lang="en-US" dirty="0" err="1" smtClean="0"/>
              <a:t>Toy_Story.svg</a:t>
            </a:r>
            <a:r>
              <a:rPr lang="en-US" dirty="0" smtClean="0"/>
              <a:t>/500px-Toy_Story.svg.png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upload.wikimedia.org</a:t>
            </a:r>
            <a:r>
              <a:rPr lang="en-US" dirty="0" smtClean="0"/>
              <a:t>/</a:t>
            </a:r>
            <a:r>
              <a:rPr lang="en-US" dirty="0" err="1" smtClean="0"/>
              <a:t>wikipedia</a:t>
            </a:r>
            <a:r>
              <a:rPr lang="en-US" dirty="0" smtClean="0"/>
              <a:t>/commons/c/c0/Batman-logo-</a:t>
            </a:r>
            <a:r>
              <a:rPr lang="en-US" dirty="0" err="1" smtClean="0"/>
              <a:t>big.gif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6DB2D8-6B35-9F4A-9855-D7B2424187B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312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6DB2D8-6B35-9F4A-9855-D7B2424187B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340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6DB2D8-6B35-9F4A-9855-D7B2424187B4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851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005A00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855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258E-B596-4843-B58E-14E6EAC52D1B}" type="datetime1">
              <a:rPr lang="en-US" smtClean="0"/>
              <a:t>10/26/2020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>
            <a:off x="0" y="1"/>
            <a:ext cx="9144000" cy="33265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7788" algn="l">
              <a:tabLst/>
            </a:pPr>
            <a:r>
              <a:rPr lang="en-CA" sz="1600" i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MIE368: Analytics in Action						</a:t>
            </a:r>
            <a:r>
              <a:rPr lang="en-CA" sz="1600" i="0" baseline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                   </a:t>
            </a:r>
            <a:r>
              <a:rPr lang="en-CA" sz="1600" i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Fall 2020</a:t>
            </a:r>
            <a:endParaRPr lang="en-CA" sz="1600" i="0" dirty="0">
              <a:solidFill>
                <a:srgbClr val="FFFFFF"/>
              </a:solidFill>
              <a:ea typeface="SimSun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311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F94FB-5CA0-4433-A779-4BE895229C2C}" type="datetime1">
              <a:rPr lang="en-US" smtClean="0"/>
              <a:t>10/26/2020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90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7FA1-85B7-4967-A15C-0C52429BE931}" type="datetime1">
              <a:rPr lang="en-US" smtClean="0"/>
              <a:t>10/26/2020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800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51708"/>
            <a:ext cx="9144000" cy="629020"/>
          </a:xfrm>
          <a:gradFill>
            <a:gsLst>
              <a:gs pos="0">
                <a:srgbClr val="005A00"/>
              </a:gs>
              <a:gs pos="100000">
                <a:srgbClr val="14961E">
                  <a:lumMod val="95000"/>
                  <a:lumOff val="5000"/>
                </a:srgbClr>
              </a:gs>
            </a:gsLst>
            <a:lin ang="0" scaled="0"/>
          </a:gradFill>
        </p:spPr>
        <p:txBody>
          <a:bodyPr lIns="216000"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-2" y="332506"/>
            <a:ext cx="9144000" cy="150"/>
          </a:xfrm>
          <a:prstGeom prst="line">
            <a:avLst/>
          </a:prstGeom>
          <a:ln w="3175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BE4F-6A6F-4E32-8442-D1436687820B}" type="datetime1">
              <a:rPr lang="en-US" smtClean="0"/>
              <a:t>10/26/2020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ounded Rectangle 9"/>
          <p:cNvSpPr/>
          <p:nvPr userDrawn="1"/>
        </p:nvSpPr>
        <p:spPr>
          <a:xfrm>
            <a:off x="0" y="1"/>
            <a:ext cx="9144000" cy="33265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7788" algn="l">
              <a:tabLst/>
            </a:pPr>
            <a:r>
              <a:rPr lang="en-CA" sz="1600" i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MIE368: Analytics in Action						</a:t>
            </a:r>
            <a:r>
              <a:rPr lang="en-CA" sz="1600" i="0" baseline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                   </a:t>
            </a:r>
            <a:r>
              <a:rPr lang="en-CA" sz="1600" i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Fall 2020</a:t>
            </a:r>
            <a:endParaRPr lang="en-CA" sz="1600" i="0" dirty="0">
              <a:solidFill>
                <a:srgbClr val="FFFFFF"/>
              </a:solidFill>
              <a:ea typeface="SimSun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579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751C-97D7-48DF-8A37-3B904AF272A2}" type="datetime1">
              <a:rPr lang="en-US" smtClean="0"/>
              <a:t>10/26/2020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41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146D9-6FFD-4B51-93F6-74EE7F8A6FFE}" type="datetime1">
              <a:rPr lang="en-US" smtClean="0"/>
              <a:t>10/26/2020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953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F541-15BA-416F-BA83-B8B222E29B11}" type="datetime1">
              <a:rPr lang="en-US" smtClean="0"/>
              <a:t>10/26/2020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1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7E78-13CF-411F-B1AF-9A7D51C4AF32}" type="datetime1">
              <a:rPr lang="en-US" smtClean="0"/>
              <a:t>10/26/2020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98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B12EE-CAFF-46BD-91DE-E25C343C534A}" type="datetime1">
              <a:rPr lang="en-US" smtClean="0"/>
              <a:t>10/26/2020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206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6AD-AC89-4E03-8568-21DEBAA39221}" type="datetime1">
              <a:rPr lang="en-US" smtClean="0"/>
              <a:t>10/26/2020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748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2B7B2-B695-48C5-942E-015BFC7DCC10}" type="datetime1">
              <a:rPr lang="en-US" smtClean="0"/>
              <a:t>10/26/2020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85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F6FB4-AF13-4BA3-BC5C-25C430F66BD8}" type="datetime1">
              <a:rPr lang="en-US" smtClean="0"/>
              <a:t>10/26/2020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996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_PqhP46ozc" TargetMode="External"/><Relationship Id="rId2" Type="http://schemas.openxmlformats.org/officeDocument/2006/relationships/hyperlink" Target="https://www.youtube.com/watch?v=GEjdwlT6g7o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vielens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.bin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8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Hockey analytics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en-CA" dirty="0" smtClean="0"/>
          </a:p>
          <a:p>
            <a:pPr>
              <a:spcBef>
                <a:spcPts val="0"/>
              </a:spcBef>
            </a:pPr>
            <a:r>
              <a:rPr lang="en-CA" dirty="0" smtClean="0"/>
              <a:t>Instructor: Timothy Chan</a:t>
            </a:r>
          </a:p>
          <a:p>
            <a:r>
              <a:rPr lang="en-CA" dirty="0" smtClean="0"/>
              <a:t>October 26,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88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the four forward clusters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2472199"/>
          <a:ext cx="822959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7094">
                  <a:extLst>
                    <a:ext uri="{9D8B030D-6E8A-4147-A177-3AD203B41FA5}">
                      <a16:colId xmlns:a16="http://schemas.microsoft.com/office/drawing/2014/main" val="777292606"/>
                    </a:ext>
                  </a:extLst>
                </a:gridCol>
                <a:gridCol w="1104181">
                  <a:extLst>
                    <a:ext uri="{9D8B030D-6E8A-4147-A177-3AD203B41FA5}">
                      <a16:colId xmlns:a16="http://schemas.microsoft.com/office/drawing/2014/main" val="2720414035"/>
                    </a:ext>
                  </a:extLst>
                </a:gridCol>
                <a:gridCol w="1017917">
                  <a:extLst>
                    <a:ext uri="{9D8B030D-6E8A-4147-A177-3AD203B41FA5}">
                      <a16:colId xmlns:a16="http://schemas.microsoft.com/office/drawing/2014/main" val="22143528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741037015"/>
                    </a:ext>
                  </a:extLst>
                </a:gridCol>
                <a:gridCol w="948905">
                  <a:extLst>
                    <a:ext uri="{9D8B030D-6E8A-4147-A177-3AD203B41FA5}">
                      <a16:colId xmlns:a16="http://schemas.microsoft.com/office/drawing/2014/main" val="1189952567"/>
                    </a:ext>
                  </a:extLst>
                </a:gridCol>
                <a:gridCol w="1026545">
                  <a:extLst>
                    <a:ext uri="{9D8B030D-6E8A-4147-A177-3AD203B41FA5}">
                      <a16:colId xmlns:a16="http://schemas.microsoft.com/office/drawing/2014/main" val="1615454820"/>
                    </a:ext>
                  </a:extLst>
                </a:gridCol>
                <a:gridCol w="966158">
                  <a:extLst>
                    <a:ext uri="{9D8B030D-6E8A-4147-A177-3AD203B41FA5}">
                      <a16:colId xmlns:a16="http://schemas.microsoft.com/office/drawing/2014/main" val="1308201530"/>
                    </a:ext>
                  </a:extLst>
                </a:gridCol>
                <a:gridCol w="914399">
                  <a:extLst>
                    <a:ext uri="{9D8B030D-6E8A-4147-A177-3AD203B41FA5}">
                      <a16:colId xmlns:a16="http://schemas.microsoft.com/office/drawing/2014/main" val="18053802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Cluster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 players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+/-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Hits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Blocks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PIM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0744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Top Line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24.1</a:t>
                      </a:r>
                      <a:endParaRPr 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35.2</a:t>
                      </a:r>
                      <a:endParaRPr 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11.9</a:t>
                      </a:r>
                      <a:endParaRPr 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61.9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24.9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42.5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0786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Second Line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14.8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20.7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-4.2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66.1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23.7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40.0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2258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Defensive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6.9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9.3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-4.3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79.3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32.9</a:t>
                      </a:r>
                      <a:endParaRPr 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39.0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6734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Physical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-4.2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103.5</a:t>
                      </a:r>
                      <a:endParaRPr 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11.3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119.3</a:t>
                      </a:r>
                      <a:endParaRPr 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7550888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10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73868" y="2851168"/>
            <a:ext cx="1301591" cy="1475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27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Example player classification from 2013-2014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341438"/>
          <a:ext cx="8355724" cy="4744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2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7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5338">
                <a:tc>
                  <a:txBody>
                    <a:bodyPr/>
                    <a:lstStyle/>
                    <a:p>
                      <a:r>
                        <a:rPr lang="en-CA" dirty="0" smtClean="0"/>
                        <a:t>Position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Player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Names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338">
                <a:tc rowSpan="4">
                  <a:txBody>
                    <a:bodyPr/>
                    <a:lstStyle/>
                    <a:p>
                      <a:r>
                        <a:rPr lang="en-CA" dirty="0" smtClean="0"/>
                        <a:t>Forward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Steven </a:t>
                      </a:r>
                      <a:r>
                        <a:rPr lang="en-CA" dirty="0" err="1" smtClean="0"/>
                        <a:t>Stamkos</a:t>
                      </a:r>
                      <a:r>
                        <a:rPr lang="en-CA" dirty="0" smtClean="0"/>
                        <a:t>, Sidney Crosby, Gustav </a:t>
                      </a:r>
                      <a:r>
                        <a:rPr lang="en-CA" dirty="0" err="1" smtClean="0"/>
                        <a:t>Nyquist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3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Second</a:t>
                      </a:r>
                      <a:r>
                        <a:rPr lang="en-CA" baseline="0" dirty="0" smtClean="0"/>
                        <a:t> Line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err="1" smtClean="0"/>
                        <a:t>Joffrey</a:t>
                      </a:r>
                      <a:r>
                        <a:rPr lang="en-CA" dirty="0" smtClean="0"/>
                        <a:t> </a:t>
                      </a:r>
                      <a:r>
                        <a:rPr lang="en-CA" dirty="0" err="1" smtClean="0"/>
                        <a:t>Lupul</a:t>
                      </a:r>
                      <a:r>
                        <a:rPr lang="en-CA" dirty="0" smtClean="0"/>
                        <a:t>, Henrik </a:t>
                      </a:r>
                      <a:r>
                        <a:rPr lang="en-CA" dirty="0" err="1" smtClean="0"/>
                        <a:t>Sedin</a:t>
                      </a:r>
                      <a:r>
                        <a:rPr lang="en-CA" dirty="0" smtClean="0"/>
                        <a:t>, Ryan Nugent-Hopkins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53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Defensive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baseline="0" dirty="0" smtClean="0"/>
                        <a:t>Jay </a:t>
                      </a:r>
                      <a:r>
                        <a:rPr lang="en-CA" baseline="0" dirty="0" err="1" smtClean="0"/>
                        <a:t>McClement</a:t>
                      </a:r>
                      <a:r>
                        <a:rPr lang="en-CA" baseline="0" dirty="0" smtClean="0"/>
                        <a:t>, Ryan Callahan, Daniel </a:t>
                      </a:r>
                      <a:r>
                        <a:rPr lang="en-CA" baseline="0" dirty="0" err="1" smtClean="0"/>
                        <a:t>Winnik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3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Physical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Colton Orr, Chris Neil, Zac</a:t>
                      </a:r>
                      <a:r>
                        <a:rPr lang="en-CA" baseline="0" dirty="0" smtClean="0"/>
                        <a:t> </a:t>
                      </a:r>
                      <a:r>
                        <a:rPr lang="en-CA" baseline="0" dirty="0" err="1" smtClean="0"/>
                        <a:t>Rinaldo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338">
                <a:tc rowSpan="4">
                  <a:txBody>
                    <a:bodyPr/>
                    <a:lstStyle/>
                    <a:p>
                      <a:pPr algn="l"/>
                      <a:r>
                        <a:rPr lang="en-CA" dirty="0" smtClean="0"/>
                        <a:t>Defense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Offensive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baseline="0" dirty="0" smtClean="0"/>
                        <a:t>Erik </a:t>
                      </a:r>
                      <a:r>
                        <a:rPr lang="en-CA" baseline="0" dirty="0" err="1" smtClean="0"/>
                        <a:t>Karlsson</a:t>
                      </a:r>
                      <a:r>
                        <a:rPr lang="en-CA" baseline="0" dirty="0" smtClean="0"/>
                        <a:t>, PK </a:t>
                      </a:r>
                      <a:r>
                        <a:rPr lang="en-CA" baseline="0" dirty="0" err="1" smtClean="0"/>
                        <a:t>Subban</a:t>
                      </a:r>
                      <a:r>
                        <a:rPr lang="en-CA" baseline="0" dirty="0" smtClean="0"/>
                        <a:t>, Tyson Barrie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53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Defensive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Dan </a:t>
                      </a:r>
                      <a:r>
                        <a:rPr lang="en-CA" dirty="0" err="1" smtClean="0"/>
                        <a:t>Hamhuis</a:t>
                      </a:r>
                      <a:r>
                        <a:rPr lang="en-CA" dirty="0" smtClean="0"/>
                        <a:t>, Marc-</a:t>
                      </a:r>
                      <a:r>
                        <a:rPr lang="en-CA" dirty="0" err="1" smtClean="0"/>
                        <a:t>Edouard</a:t>
                      </a:r>
                      <a:r>
                        <a:rPr lang="en-CA" dirty="0" smtClean="0"/>
                        <a:t> Vlasic, Jacob </a:t>
                      </a:r>
                      <a:r>
                        <a:rPr lang="en-CA" dirty="0" err="1" smtClean="0"/>
                        <a:t>Trouba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3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Average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Justin Schultz, Christian </a:t>
                      </a:r>
                      <a:r>
                        <a:rPr lang="en-CA" dirty="0" err="1" smtClean="0"/>
                        <a:t>Ehrhoff</a:t>
                      </a:r>
                      <a:r>
                        <a:rPr lang="en-CA" dirty="0" smtClean="0"/>
                        <a:t>, Seth Jones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53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Physical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Dion </a:t>
                      </a:r>
                      <a:r>
                        <a:rPr lang="en-CA" dirty="0" err="1" smtClean="0"/>
                        <a:t>Phaneuf</a:t>
                      </a:r>
                      <a:r>
                        <a:rPr lang="en-CA" dirty="0" smtClean="0"/>
                        <a:t>, </a:t>
                      </a:r>
                      <a:r>
                        <a:rPr lang="en-CA" dirty="0" err="1" smtClean="0"/>
                        <a:t>Radko</a:t>
                      </a:r>
                      <a:r>
                        <a:rPr lang="en-CA" dirty="0" smtClean="0"/>
                        <a:t> </a:t>
                      </a:r>
                      <a:r>
                        <a:rPr lang="en-CA" dirty="0" err="1" smtClean="0"/>
                        <a:t>Gudas</a:t>
                      </a:r>
                      <a:r>
                        <a:rPr lang="en-CA" baseline="0" dirty="0" smtClean="0"/>
                        <a:t>, Erik </a:t>
                      </a:r>
                      <a:r>
                        <a:rPr lang="en-CA" baseline="0" dirty="0" err="1" smtClean="0"/>
                        <a:t>Gudbranson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5338">
                <a:tc rowSpan="3">
                  <a:txBody>
                    <a:bodyPr/>
                    <a:lstStyle/>
                    <a:p>
                      <a:r>
                        <a:rPr lang="en-CA" dirty="0" smtClean="0"/>
                        <a:t>Goalie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Elite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err="1" smtClean="0"/>
                        <a:t>Tuukka</a:t>
                      </a:r>
                      <a:r>
                        <a:rPr lang="en-CA" baseline="0" dirty="0" smtClean="0"/>
                        <a:t> Rask, Josh Harding, Martin Jones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53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Average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Roberto </a:t>
                      </a:r>
                      <a:r>
                        <a:rPr lang="en-CA" dirty="0" err="1" smtClean="0"/>
                        <a:t>Luongo</a:t>
                      </a:r>
                      <a:r>
                        <a:rPr lang="en-CA" dirty="0" smtClean="0"/>
                        <a:t>, </a:t>
                      </a:r>
                      <a:r>
                        <a:rPr lang="en-CA" baseline="0" dirty="0" smtClean="0"/>
                        <a:t>Cory Schneider, Eddie Lack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53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Bottom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err="1" smtClean="0"/>
                        <a:t>Ondrej</a:t>
                      </a:r>
                      <a:r>
                        <a:rPr lang="en-CA" baseline="0" dirty="0" smtClean="0"/>
                        <a:t> </a:t>
                      </a:r>
                      <a:r>
                        <a:rPr lang="en-CA" baseline="0" dirty="0" err="1" smtClean="0"/>
                        <a:t>Pavelec</a:t>
                      </a:r>
                      <a:r>
                        <a:rPr lang="en-CA" baseline="0" dirty="0" smtClean="0"/>
                        <a:t>, Tim Thomas, Devan </a:t>
                      </a:r>
                      <a:r>
                        <a:rPr lang="en-CA" baseline="0" dirty="0" err="1" smtClean="0"/>
                        <a:t>Dubnyk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691640" y="1738647"/>
            <a:ext cx="1682624" cy="43273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84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Regression to value each player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How much do Top Line Forwards or Elite Goalies contribute to their team’s performance?</a:t>
            </a:r>
          </a:p>
          <a:p>
            <a:endParaRPr lang="en-CA" dirty="0"/>
          </a:p>
          <a:p>
            <a:r>
              <a:rPr lang="en-CA" dirty="0" smtClean="0"/>
              <a:t>Team Points = </a:t>
            </a:r>
            <a:r>
              <a:rPr lang="el-GR" dirty="0" smtClean="0"/>
              <a:t>β</a:t>
            </a:r>
            <a:r>
              <a:rPr lang="en-CA" baseline="-25000" dirty="0" smtClean="0"/>
              <a:t>0</a:t>
            </a:r>
            <a:r>
              <a:rPr lang="en-CA" dirty="0" smtClean="0"/>
              <a:t> + </a:t>
            </a:r>
            <a:r>
              <a:rPr lang="el-GR" dirty="0" smtClean="0"/>
              <a:t>β</a:t>
            </a:r>
            <a:r>
              <a:rPr lang="en-CA" baseline="-25000" dirty="0" smtClean="0"/>
              <a:t>1</a:t>
            </a:r>
            <a:r>
              <a:rPr lang="en-CA" dirty="0" smtClean="0"/>
              <a:t>*(# of Top Line F) + </a:t>
            </a:r>
            <a:r>
              <a:rPr lang="el-GR" dirty="0" smtClean="0"/>
              <a:t>β</a:t>
            </a:r>
            <a:r>
              <a:rPr lang="en-CA" baseline="-25000" dirty="0" smtClean="0"/>
              <a:t>2</a:t>
            </a:r>
            <a:r>
              <a:rPr lang="en-CA" dirty="0" smtClean="0"/>
              <a:t>*(# of Second Line F) + … </a:t>
            </a:r>
          </a:p>
          <a:p>
            <a:endParaRPr lang="en-CA" dirty="0" smtClean="0"/>
          </a:p>
          <a:p>
            <a:r>
              <a:rPr lang="en-CA" dirty="0" smtClean="0"/>
              <a:t>What exactly should the independent variables be?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99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Model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Independent variables: average number of players of that type on the ice at any given time during the season for that team</a:t>
            </a:r>
          </a:p>
          <a:p>
            <a:pPr lvl="1"/>
            <a:r>
              <a:rPr lang="en-CA" dirty="0" smtClean="0"/>
              <a:t>Take player’s total playing time as a fraction of all possible playing time (82*60 + overtime), and add to other players in same cluster</a:t>
            </a:r>
          </a:p>
          <a:p>
            <a:pPr lvl="1"/>
            <a:endParaRPr lang="en-CA" dirty="0" smtClean="0"/>
          </a:p>
          <a:p>
            <a:r>
              <a:rPr lang="en-CA" dirty="0" smtClean="0"/>
              <a:t>Eliminated </a:t>
            </a:r>
            <a:r>
              <a:rPr lang="el-GR" dirty="0" smtClean="0"/>
              <a:t>β</a:t>
            </a:r>
            <a:r>
              <a:rPr lang="en-CA" baseline="-25000" dirty="0" smtClean="0"/>
              <a:t>0</a:t>
            </a:r>
            <a:r>
              <a:rPr lang="en-CA" dirty="0" smtClean="0"/>
              <a:t> because we wanted team points to be wholly attributable to the player types</a:t>
            </a:r>
          </a:p>
          <a:p>
            <a:r>
              <a:rPr lang="en-CA" dirty="0" smtClean="0"/>
              <a:t>Eliminated statistically insignificant player types</a:t>
            </a:r>
          </a:p>
          <a:p>
            <a:r>
              <a:rPr lang="en-CA" dirty="0" smtClean="0"/>
              <a:t>Model validated using in- and out-of-sample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2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do the regression coefficients mean?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40768"/>
            <a:ext cx="4786829" cy="4785395"/>
          </a:xfrm>
        </p:spPr>
        <p:txBody>
          <a:bodyPr/>
          <a:lstStyle/>
          <a:p>
            <a:r>
              <a:rPr lang="en-CA" dirty="0" smtClean="0"/>
              <a:t>How to interpret regression coefficients?</a:t>
            </a:r>
          </a:p>
          <a:p>
            <a:pPr lvl="1"/>
            <a:r>
              <a:rPr lang="en-CA" dirty="0" smtClean="0"/>
              <a:t>For every 1 unit increase in “Top Line F”, the team gets an additional 28.8 points</a:t>
            </a:r>
          </a:p>
          <a:p>
            <a:pPr lvl="1"/>
            <a:r>
              <a:rPr lang="en-CA" dirty="0" smtClean="0"/>
              <a:t>A 1 unit increase means that an extra Top Line F is on the ice for every minute of every game over the entire season</a:t>
            </a:r>
          </a:p>
          <a:p>
            <a:pPr lvl="1"/>
            <a:endParaRPr lang="en-CA" dirty="0" smtClean="0"/>
          </a:p>
          <a:p>
            <a:r>
              <a:rPr lang="en-CA" dirty="0" smtClean="0"/>
              <a:t>Limitations?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/>
          </p:nvPr>
        </p:nvGraphicFramePr>
        <p:xfrm>
          <a:off x="5581594" y="1467285"/>
          <a:ext cx="2725121" cy="4450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26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88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Cluster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β</a:t>
                      </a:r>
                      <a:r>
                        <a:rPr lang="en-CA" baseline="-25000" dirty="0" err="1" smtClean="0"/>
                        <a:t>i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 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28.8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Second Line 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 smtClean="0"/>
                        <a:t>19.9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Defensive</a:t>
                      </a:r>
                      <a:r>
                        <a:rPr lang="en-CA" baseline="0" dirty="0" smtClean="0"/>
                        <a:t> 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18.7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Physical 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--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Offensive 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9.3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Defensive</a:t>
                      </a:r>
                      <a:r>
                        <a:rPr lang="en-CA" baseline="0" dirty="0" smtClean="0"/>
                        <a:t> 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3.7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Average</a:t>
                      </a:r>
                      <a:r>
                        <a:rPr lang="en-CA" baseline="0" dirty="0" smtClean="0"/>
                        <a:t> 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--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Physical 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--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Elite 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32.1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Average 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21.2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Bottom 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--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651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Project 2: Individualizing player valuations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Can we refine the model to better differentiate between players?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15</a:t>
            </a:fld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>
            <a:off x="4355976" y="2498648"/>
            <a:ext cx="0" cy="2520280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4355976" y="5018928"/>
            <a:ext cx="2520280" cy="0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2339752" y="5018928"/>
            <a:ext cx="2016224" cy="921060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020272" y="486892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Goals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763688" y="593998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PIM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211960" y="215902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Blocked shots</a:t>
            </a:r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5364088" y="3501008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5796136" y="4293096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455876" y="3031428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5272236" y="3847336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6214392" y="5587470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211960" y="5371446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4716016" y="5220152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6451024" y="3140968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239852" y="3999736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2555776" y="3783712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563888" y="4328860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2555776" y="4436872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5929280" y="3501008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716016" y="5831976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5929280" y="4112832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5960429" y="2911355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4569613" y="4760908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4247964" y="3157362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 rot="2929587">
            <a:off x="2532696" y="2649266"/>
            <a:ext cx="1870229" cy="2508965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 rot="702474">
            <a:off x="5265276" y="2691343"/>
            <a:ext cx="1452660" cy="2013882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 rot="5947521">
            <a:off x="4500990" y="4162473"/>
            <a:ext cx="1551745" cy="256676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5-Point Star 58"/>
          <p:cNvSpPr/>
          <p:nvPr/>
        </p:nvSpPr>
        <p:spPr>
          <a:xfrm>
            <a:off x="3401768" y="3801936"/>
            <a:ext cx="157484" cy="157484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5-Point Star 59"/>
          <p:cNvSpPr/>
          <p:nvPr/>
        </p:nvSpPr>
        <p:spPr>
          <a:xfrm>
            <a:off x="5910957" y="3654646"/>
            <a:ext cx="157484" cy="157484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5-Point Star 60"/>
          <p:cNvSpPr/>
          <p:nvPr/>
        </p:nvSpPr>
        <p:spPr>
          <a:xfrm>
            <a:off x="5200662" y="5375316"/>
            <a:ext cx="157484" cy="157484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2748354" y="275838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A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6596270" y="27701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B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6596270" y="561882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C</a:t>
            </a:r>
            <a:endParaRPr lang="en-US" dirty="0"/>
          </a:p>
        </p:txBody>
      </p:sp>
      <p:cxnSp>
        <p:nvCxnSpPr>
          <p:cNvPr id="66" name="Straight Connector 65"/>
          <p:cNvCxnSpPr>
            <a:stCxn id="59" idx="3"/>
            <a:endCxn id="54" idx="1"/>
          </p:cNvCxnSpPr>
          <p:nvPr/>
        </p:nvCxnSpPr>
        <p:spPr>
          <a:xfrm>
            <a:off x="3529175" y="3959420"/>
            <a:ext cx="1072074" cy="833124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54" idx="7"/>
            <a:endCxn id="60" idx="2"/>
          </p:cNvCxnSpPr>
          <p:nvPr/>
        </p:nvCxnSpPr>
        <p:spPr>
          <a:xfrm flipV="1">
            <a:off x="4754001" y="3812130"/>
            <a:ext cx="1187033" cy="980414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stCxn id="54" idx="5"/>
            <a:endCxn id="61" idx="1"/>
          </p:cNvCxnSpPr>
          <p:nvPr/>
        </p:nvCxnSpPr>
        <p:spPr>
          <a:xfrm>
            <a:off x="4754001" y="4945296"/>
            <a:ext cx="446661" cy="490173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42" idx="2"/>
            <a:endCxn id="61" idx="3"/>
          </p:cNvCxnSpPr>
          <p:nvPr/>
        </p:nvCxnSpPr>
        <p:spPr>
          <a:xfrm flipH="1" flipV="1">
            <a:off x="5328069" y="5532800"/>
            <a:ext cx="886323" cy="16268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42" idx="0"/>
            <a:endCxn id="60" idx="3"/>
          </p:cNvCxnSpPr>
          <p:nvPr/>
        </p:nvCxnSpPr>
        <p:spPr>
          <a:xfrm flipH="1" flipV="1">
            <a:off x="6038364" y="3812130"/>
            <a:ext cx="284040" cy="177534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42" idx="1"/>
            <a:endCxn id="59" idx="4"/>
          </p:cNvCxnSpPr>
          <p:nvPr/>
        </p:nvCxnSpPr>
        <p:spPr>
          <a:xfrm flipH="1" flipV="1">
            <a:off x="3559252" y="3862089"/>
            <a:ext cx="2686776" cy="1757017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3837367" y="3999736"/>
            <a:ext cx="821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4A7EBB"/>
                </a:solidFill>
              </a:rPr>
              <a:t>30%</a:t>
            </a:r>
            <a:endParaRPr lang="en-US" dirty="0">
              <a:solidFill>
                <a:srgbClr val="4A7EBB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758919" y="4117671"/>
            <a:ext cx="821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4A7EBB"/>
                </a:solidFill>
              </a:rPr>
              <a:t>30%</a:t>
            </a:r>
            <a:endParaRPr lang="en-US" dirty="0">
              <a:solidFill>
                <a:srgbClr val="4A7EBB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902640" y="4931730"/>
            <a:ext cx="821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4A7EBB"/>
                </a:solidFill>
              </a:rPr>
              <a:t>40%</a:t>
            </a:r>
            <a:endParaRPr lang="en-US" dirty="0">
              <a:solidFill>
                <a:srgbClr val="4A7EBB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472100" y="5614141"/>
            <a:ext cx="821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4A7EBB"/>
                </a:solidFill>
              </a:rPr>
              <a:t>5</a:t>
            </a:r>
            <a:r>
              <a:rPr lang="en-CA" dirty="0" smtClean="0">
                <a:solidFill>
                  <a:srgbClr val="4A7EBB"/>
                </a:solidFill>
              </a:rPr>
              <a:t>0%</a:t>
            </a:r>
            <a:endParaRPr lang="en-US" dirty="0">
              <a:solidFill>
                <a:srgbClr val="4A7EBB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801363" y="3774754"/>
            <a:ext cx="821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4A7EBB"/>
                </a:solidFill>
              </a:rPr>
              <a:t>20%</a:t>
            </a:r>
            <a:endParaRPr lang="en-US" dirty="0">
              <a:solidFill>
                <a:srgbClr val="4A7EBB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9079" y="4544847"/>
            <a:ext cx="821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4A7EBB"/>
                </a:solidFill>
              </a:rPr>
              <a:t>30%</a:t>
            </a:r>
            <a:endParaRPr lang="en-US" dirty="0">
              <a:solidFill>
                <a:srgbClr val="4A7E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46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83" grpId="0"/>
      <p:bldP spid="83" grpId="1"/>
      <p:bldP spid="86" grpId="0"/>
      <p:bldP spid="86" grpId="1"/>
      <p:bldP spid="87" grpId="0"/>
      <p:bldP spid="87" grpId="1"/>
      <p:bldP spid="88" grpId="0"/>
      <p:bldP spid="89" grpId="0"/>
      <p:bldP spid="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Split personality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Previously, the value of a player was the regression coefficient corresponding to his cluster</a:t>
            </a:r>
          </a:p>
          <a:p>
            <a:pPr lvl="1"/>
            <a:r>
              <a:rPr lang="en-CA" dirty="0" smtClean="0"/>
              <a:t>A player of type </a:t>
            </a:r>
            <a:r>
              <a:rPr lang="en-CA" dirty="0" err="1" smtClean="0"/>
              <a:t>i</a:t>
            </a:r>
            <a:r>
              <a:rPr lang="en-CA" dirty="0" smtClean="0"/>
              <a:t>, has value </a:t>
            </a:r>
            <a:r>
              <a:rPr lang="el-GR" dirty="0" smtClean="0"/>
              <a:t>β</a:t>
            </a:r>
            <a:r>
              <a:rPr lang="en-CA" baseline="-25000" dirty="0" err="1" smtClean="0"/>
              <a:t>i</a:t>
            </a:r>
            <a:endParaRPr lang="en-US" dirty="0" smtClean="0"/>
          </a:p>
          <a:p>
            <a:endParaRPr lang="en-CA" dirty="0" smtClean="0"/>
          </a:p>
          <a:p>
            <a:r>
              <a:rPr lang="en-CA" dirty="0" smtClean="0"/>
              <a:t>Now, we compute a unique value for each player, based on distances to the cluster centroids</a:t>
            </a:r>
          </a:p>
          <a:p>
            <a:pPr lvl="1"/>
            <a:r>
              <a:rPr lang="en-CA" dirty="0" smtClean="0"/>
              <a:t>Value = </a:t>
            </a:r>
            <a:r>
              <a:rPr lang="el-GR" dirty="0" smtClean="0"/>
              <a:t>β</a:t>
            </a:r>
            <a:r>
              <a:rPr lang="en-CA" baseline="-25000" dirty="0" smtClean="0"/>
              <a:t>1</a:t>
            </a:r>
            <a:r>
              <a:rPr lang="en-CA" dirty="0" smtClean="0"/>
              <a:t>*w</a:t>
            </a:r>
            <a:r>
              <a:rPr lang="en-CA" baseline="-25000" dirty="0" smtClean="0"/>
              <a:t>1</a:t>
            </a:r>
            <a:r>
              <a:rPr lang="en-CA" dirty="0" smtClean="0"/>
              <a:t>+ </a:t>
            </a:r>
            <a:r>
              <a:rPr lang="el-GR" dirty="0" smtClean="0"/>
              <a:t>β</a:t>
            </a:r>
            <a:r>
              <a:rPr lang="en-CA" baseline="-25000" dirty="0" smtClean="0"/>
              <a:t>2</a:t>
            </a:r>
            <a:r>
              <a:rPr lang="en-CA" dirty="0" smtClean="0"/>
              <a:t>*w</a:t>
            </a:r>
            <a:r>
              <a:rPr lang="en-CA" baseline="-25000" dirty="0"/>
              <a:t>2</a:t>
            </a:r>
            <a:r>
              <a:rPr lang="en-CA" dirty="0" smtClean="0"/>
              <a:t> + … + </a:t>
            </a:r>
            <a:r>
              <a:rPr lang="el-GR" dirty="0" smtClean="0"/>
              <a:t>β</a:t>
            </a:r>
            <a:r>
              <a:rPr lang="en-CA" baseline="-25000" dirty="0" smtClean="0"/>
              <a:t>n</a:t>
            </a:r>
            <a:r>
              <a:rPr lang="en-CA" dirty="0" smtClean="0"/>
              <a:t>*</a:t>
            </a:r>
            <a:r>
              <a:rPr lang="en-CA" dirty="0" err="1" smtClean="0"/>
              <a:t>w</a:t>
            </a:r>
            <a:r>
              <a:rPr lang="en-CA" baseline="-25000" dirty="0" err="1" smtClean="0"/>
              <a:t>n</a:t>
            </a:r>
            <a:endParaRPr lang="en-CA" dirty="0"/>
          </a:p>
          <a:p>
            <a:pPr lvl="2"/>
            <a:r>
              <a:rPr lang="en-CA" dirty="0" smtClean="0"/>
              <a:t>w</a:t>
            </a:r>
            <a:r>
              <a:rPr lang="en-CA" baseline="-25000" dirty="0" smtClean="0"/>
              <a:t>1</a:t>
            </a:r>
            <a:r>
              <a:rPr lang="en-CA" dirty="0" smtClean="0"/>
              <a:t> + … + </a:t>
            </a:r>
            <a:r>
              <a:rPr lang="en-CA" dirty="0" err="1" smtClean="0"/>
              <a:t>w</a:t>
            </a:r>
            <a:r>
              <a:rPr lang="en-CA" baseline="-25000" dirty="0" err="1" smtClean="0"/>
              <a:t>n</a:t>
            </a:r>
            <a:r>
              <a:rPr lang="en-CA" dirty="0" smtClean="0"/>
              <a:t> = 1</a:t>
            </a:r>
          </a:p>
          <a:p>
            <a:pPr lvl="2"/>
            <a:r>
              <a:rPr lang="en-CA" dirty="0" smtClean="0"/>
              <a:t>w’s are related to distance to centroids</a:t>
            </a:r>
          </a:p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2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2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Let’s consider the simple case of two clusters</a:t>
            </a:r>
          </a:p>
          <a:p>
            <a:pPr lvl="1"/>
            <a:r>
              <a:rPr lang="en-US" dirty="0" smtClean="0"/>
              <a:t>c</a:t>
            </a:r>
            <a:r>
              <a:rPr lang="en-US" baseline="-25000" dirty="0" smtClean="0"/>
              <a:t>1</a:t>
            </a:r>
            <a:r>
              <a:rPr lang="en-US" dirty="0" smtClean="0"/>
              <a:t> and c</a:t>
            </a:r>
            <a:r>
              <a:rPr lang="en-US" baseline="-25000" dirty="0" smtClean="0"/>
              <a:t>2</a:t>
            </a:r>
            <a:r>
              <a:rPr lang="en-US" dirty="0" smtClean="0"/>
              <a:t> are the cluster centroids</a:t>
            </a:r>
          </a:p>
          <a:p>
            <a:pPr lvl="1"/>
            <a:r>
              <a:rPr lang="en-US" dirty="0" smtClean="0"/>
              <a:t>q is the midpoint of the centroids</a:t>
            </a:r>
          </a:p>
          <a:p>
            <a:pPr lvl="1"/>
            <a:r>
              <a:rPr lang="en-US" dirty="0" smtClean="0"/>
              <a:t>z is the player’s stats</a:t>
            </a:r>
          </a:p>
          <a:p>
            <a:pPr lvl="1"/>
            <a:r>
              <a:rPr lang="en-US" dirty="0" smtClean="0"/>
              <a:t>p is the projection to the line</a:t>
            </a:r>
          </a:p>
          <a:p>
            <a:endParaRPr lang="en-US" dirty="0"/>
          </a:p>
          <a:p>
            <a:r>
              <a:rPr lang="en-US" dirty="0" smtClean="0"/>
              <a:t>Compute gamma: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Suppose p is closer to centroid 1, then the fraction of the player that is type 1 equals 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5710410" y="1850982"/>
            <a:ext cx="2788300" cy="18568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compute the weights?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17</a:t>
            </a:fld>
            <a:endParaRPr lang="en-US"/>
          </a:p>
        </p:txBody>
      </p:sp>
      <p:sp>
        <p:nvSpPr>
          <p:cNvPr id="5" name="5-Point Star 4"/>
          <p:cNvSpPr/>
          <p:nvPr/>
        </p:nvSpPr>
        <p:spPr>
          <a:xfrm>
            <a:off x="8141819" y="1955021"/>
            <a:ext cx="157484" cy="157484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5949103" y="3412852"/>
            <a:ext cx="157484" cy="157484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065447" y="2703922"/>
            <a:ext cx="117513" cy="1175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157451" y="2785932"/>
            <a:ext cx="117513" cy="1175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784139" y="2228682"/>
            <a:ext cx="117513" cy="117513"/>
          </a:xfrm>
          <a:prstGeom prst="ellipse">
            <a:avLst/>
          </a:prstGeom>
          <a:noFill/>
          <a:ln>
            <a:solidFill>
              <a:srgbClr val="4A7E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7842896" y="2287439"/>
            <a:ext cx="373312" cy="55725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610015" y="1888729"/>
            <a:ext cx="634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8048774" y="1619744"/>
            <a:ext cx="634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</a:t>
            </a:r>
            <a:r>
              <a:rPr lang="en-US" b="1" baseline="-25000" dirty="0" smtClean="0"/>
              <a:t>1</a:t>
            </a:r>
            <a:endParaRPr lang="en-US" b="1" baseline="-25000" dirty="0"/>
          </a:p>
        </p:txBody>
      </p:sp>
      <p:sp>
        <p:nvSpPr>
          <p:cNvPr id="23" name="TextBox 22"/>
          <p:cNvSpPr txBox="1"/>
          <p:nvPr/>
        </p:nvSpPr>
        <p:spPr>
          <a:xfrm>
            <a:off x="6773045" y="2410556"/>
            <a:ext cx="634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q</a:t>
            </a:r>
            <a:endParaRPr lang="en-US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8301913" y="2772225"/>
            <a:ext cx="634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z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5710410" y="3122262"/>
            <a:ext cx="634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</a:t>
            </a:r>
            <a:r>
              <a:rPr lang="en-US" b="1" baseline="-25000" dirty="0" smtClean="0"/>
              <a:t>2</a:t>
            </a:r>
            <a:endParaRPr lang="en-US" b="1" baseline="-25000" dirty="0"/>
          </a:p>
        </p:txBody>
      </p:sp>
      <p:pic>
        <p:nvPicPr>
          <p:cNvPr id="33" name="Picture 3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459" y="3993722"/>
            <a:ext cx="2907733" cy="75733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231" y="5679971"/>
            <a:ext cx="2150400" cy="35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77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Validate split personality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r>
              <a:rPr lang="en-CA" dirty="0" smtClean="0"/>
              <a:t>In 2009-2010, </a:t>
            </a:r>
            <a:r>
              <a:rPr lang="en-CA" dirty="0" err="1" smtClean="0"/>
              <a:t>Ovechkin</a:t>
            </a:r>
            <a:r>
              <a:rPr lang="en-CA" dirty="0" smtClean="0"/>
              <a:t> won MVP (players), Crosby co-won goal scoring trophy, H. </a:t>
            </a:r>
            <a:r>
              <a:rPr lang="en-CA" dirty="0" err="1" smtClean="0"/>
              <a:t>Sedin</a:t>
            </a:r>
            <a:r>
              <a:rPr lang="en-CA" dirty="0" smtClean="0"/>
              <a:t> won MVP (media) and points scoring trophy</a:t>
            </a:r>
          </a:p>
          <a:p>
            <a:r>
              <a:rPr lang="en-CA" dirty="0" smtClean="0"/>
              <a:t>Daniel and </a:t>
            </a:r>
            <a:r>
              <a:rPr lang="en-CA" dirty="0" err="1" smtClean="0"/>
              <a:t>Henrik</a:t>
            </a:r>
            <a:r>
              <a:rPr lang="en-CA" dirty="0" smtClean="0"/>
              <a:t> </a:t>
            </a:r>
            <a:r>
              <a:rPr lang="en-CA" dirty="0" err="1" smtClean="0"/>
              <a:t>Sedin</a:t>
            </a:r>
            <a:r>
              <a:rPr lang="en-CA" dirty="0" smtClean="0"/>
              <a:t> really are twins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18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8" y="1214433"/>
            <a:ext cx="8881611" cy="308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4981575" y="2266950"/>
            <a:ext cx="2676525" cy="48838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3538537" y="2266950"/>
            <a:ext cx="633413" cy="48838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900230" y="1778104"/>
            <a:ext cx="1768630" cy="73303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7658100" y="1778104"/>
            <a:ext cx="660710" cy="73303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39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8" grpId="0" animBg="1"/>
      <p:bldP spid="8" grpId="1" animBg="1"/>
      <p:bldP spid="10" grpId="0" animBg="1"/>
      <p:bldP spid="10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Olympics…is there an optimal team?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4753775" y="1235931"/>
          <a:ext cx="3949548" cy="5562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15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0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Forwards (2014)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Cluster (2013-2014)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Jamie Benn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Patrice Bergeron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Jeff Carter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Sidney Crosby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Matt</a:t>
                      </a:r>
                      <a:r>
                        <a:rPr lang="en-CA" baseline="0" dirty="0" smtClean="0"/>
                        <a:t> Duchene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Ryan</a:t>
                      </a:r>
                      <a:r>
                        <a:rPr lang="en-CA" baseline="0" dirty="0" smtClean="0"/>
                        <a:t> </a:t>
                      </a:r>
                      <a:r>
                        <a:rPr lang="en-CA" baseline="0" dirty="0" err="1" smtClean="0"/>
                        <a:t>Getzlaf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Chris </a:t>
                      </a:r>
                      <a:r>
                        <a:rPr lang="en-CA" dirty="0" err="1" smtClean="0"/>
                        <a:t>Kunitz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Patrick </a:t>
                      </a:r>
                      <a:r>
                        <a:rPr lang="en-CA" dirty="0" err="1" smtClean="0"/>
                        <a:t>Marleau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Rick Nash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Corey Perry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Patrick Sharp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Steven </a:t>
                      </a:r>
                      <a:r>
                        <a:rPr lang="en-CA" dirty="0" err="1" smtClean="0"/>
                        <a:t>Stamkos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John Tavares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Jonathan</a:t>
                      </a:r>
                      <a:r>
                        <a:rPr lang="en-CA" baseline="0" dirty="0" smtClean="0"/>
                        <a:t> </a:t>
                      </a:r>
                      <a:r>
                        <a:rPr lang="en-CA" baseline="0" dirty="0" err="1" smtClean="0"/>
                        <a:t>Toews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/>
          </p:nvPr>
        </p:nvGraphicFramePr>
        <p:xfrm>
          <a:off x="447738" y="1235931"/>
          <a:ext cx="4161692" cy="51917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34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7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Forwards (2010)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Cluster (2009-2010)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Patrice Bergeron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Sidney Crosby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 smtClean="0"/>
                        <a:t>Top Line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Ryan </a:t>
                      </a:r>
                      <a:r>
                        <a:rPr lang="en-CA" dirty="0" err="1" smtClean="0"/>
                        <a:t>Getzlaf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err="1" smtClean="0"/>
                        <a:t>Dany</a:t>
                      </a:r>
                      <a:r>
                        <a:rPr lang="en-CA" dirty="0" smtClean="0"/>
                        <a:t> </a:t>
                      </a:r>
                      <a:r>
                        <a:rPr lang="en-CA" dirty="0" err="1" smtClean="0"/>
                        <a:t>Heatley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err="1" smtClean="0"/>
                        <a:t>Jarome</a:t>
                      </a:r>
                      <a:r>
                        <a:rPr lang="en-CA" dirty="0" smtClean="0"/>
                        <a:t> </a:t>
                      </a:r>
                      <a:r>
                        <a:rPr lang="en-CA" dirty="0" err="1" smtClean="0"/>
                        <a:t>Iginla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Patrick </a:t>
                      </a:r>
                      <a:r>
                        <a:rPr lang="en-CA" dirty="0" err="1" smtClean="0"/>
                        <a:t>Marleau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Rick Nash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Corey</a:t>
                      </a:r>
                      <a:r>
                        <a:rPr lang="en-CA" baseline="0" dirty="0" smtClean="0"/>
                        <a:t> Perry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Eric </a:t>
                      </a:r>
                      <a:r>
                        <a:rPr lang="en-CA" dirty="0" err="1" smtClean="0"/>
                        <a:t>Staal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Joe Thornton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Jonathan</a:t>
                      </a:r>
                      <a:r>
                        <a:rPr lang="en-CA" baseline="0" dirty="0" smtClean="0"/>
                        <a:t> </a:t>
                      </a:r>
                      <a:r>
                        <a:rPr lang="en-CA" baseline="0" dirty="0" err="1" smtClean="0"/>
                        <a:t>Toews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Top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Brendan Morrow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Second Line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Mike Richards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 smtClean="0"/>
                        <a:t>Second Line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921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 real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096" y="1753100"/>
            <a:ext cx="4368719" cy="29309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8" y="1754293"/>
            <a:ext cx="4378472" cy="29259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63548" y="5067758"/>
            <a:ext cx="1619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Moore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373698" y="5067758"/>
            <a:ext cx="859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v.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125378" y="5067758"/>
            <a:ext cx="1652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err="1" smtClean="0"/>
              <a:t>Bertuzzi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6227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 real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096" y="1753100"/>
            <a:ext cx="4368719" cy="29309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8" y="1754293"/>
            <a:ext cx="4378472" cy="29259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63548" y="5067758"/>
            <a:ext cx="1619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Moore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373698" y="5067758"/>
            <a:ext cx="859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v.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125378" y="5067758"/>
            <a:ext cx="1652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err="1" smtClean="0"/>
              <a:t>Bertuzzi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7191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 real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Incident occurred on March 8, 2004</a:t>
            </a:r>
          </a:p>
          <a:p>
            <a:r>
              <a:rPr lang="en-CA" dirty="0" smtClean="0"/>
              <a:t>Trial date was September 8, 2014</a:t>
            </a:r>
          </a:p>
          <a:p>
            <a:pPr lvl="1"/>
            <a:r>
              <a:rPr lang="en-CA" dirty="0" smtClean="0"/>
              <a:t>Settled days before</a:t>
            </a:r>
          </a:p>
          <a:p>
            <a:r>
              <a:rPr lang="en-CA" dirty="0" smtClean="0"/>
              <a:t>A major issue was determining whether Moore would have had a long career in the NHL</a:t>
            </a:r>
          </a:p>
          <a:p>
            <a:r>
              <a:rPr lang="en-CA" dirty="0" smtClean="0"/>
              <a:t>Clustering was used in an expert witness report to determine comparable players</a:t>
            </a:r>
          </a:p>
          <a:p>
            <a:r>
              <a:rPr lang="en-CA" dirty="0" smtClean="0"/>
              <a:t>Potential for these methods to be used in salary arbitration in general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37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Analytics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Developed a method to identify and value different types of hockey players</a:t>
            </a:r>
          </a:p>
          <a:p>
            <a:endParaRPr lang="en-CA" dirty="0" smtClean="0"/>
          </a:p>
          <a:p>
            <a:r>
              <a:rPr lang="en-CA" dirty="0" smtClean="0"/>
              <a:t>Applied these methods to a real-world legal case </a:t>
            </a:r>
            <a:r>
              <a:rPr lang="en-CA" smtClean="0"/>
              <a:t>involving sports</a:t>
            </a:r>
            <a:endParaRPr lang="en-CA" dirty="0" smtClean="0"/>
          </a:p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2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T. C. Y. Chan, J. A. Cho, and D. C. </a:t>
            </a:r>
            <a:r>
              <a:rPr lang="en-CA" dirty="0" err="1"/>
              <a:t>Novati</a:t>
            </a:r>
            <a:r>
              <a:rPr lang="en-CA" dirty="0"/>
              <a:t>, “Quantifying the contribution of NHL player types to team performance,” </a:t>
            </a:r>
            <a:r>
              <a:rPr lang="en-CA" i="1" dirty="0"/>
              <a:t>Interfaces</a:t>
            </a:r>
            <a:r>
              <a:rPr lang="en-CA" dirty="0"/>
              <a:t>, </a:t>
            </a:r>
            <a:r>
              <a:rPr lang="en-CA" dirty="0" smtClean="0"/>
              <a:t>42</a:t>
            </a:r>
            <a:r>
              <a:rPr lang="en-CA" dirty="0"/>
              <a:t>, </a:t>
            </a:r>
            <a:r>
              <a:rPr lang="en-CA" dirty="0" smtClean="0"/>
              <a:t>pp. 131-145</a:t>
            </a:r>
            <a:r>
              <a:rPr lang="en-CA" dirty="0"/>
              <a:t>, 2012</a:t>
            </a:r>
            <a:r>
              <a:rPr lang="en-CA" dirty="0" smtClean="0"/>
              <a:t>.</a:t>
            </a:r>
          </a:p>
          <a:p>
            <a:r>
              <a:rPr lang="en-CA" dirty="0"/>
              <a:t>T. C. Y. Chan and D. C. </a:t>
            </a:r>
            <a:r>
              <a:rPr lang="en-CA" dirty="0" err="1"/>
              <a:t>Novati</a:t>
            </a:r>
            <a:r>
              <a:rPr lang="en-CA" dirty="0"/>
              <a:t>, “Split personalities of NHL players: using clustering, projection and regression to measure individual point shares,” </a:t>
            </a:r>
            <a:r>
              <a:rPr lang="en-CA" i="1" dirty="0"/>
              <a:t>Proceedings of the MIT Sloan Sports Analytics Conference 2012</a:t>
            </a:r>
            <a:r>
              <a:rPr lang="en-CA" dirty="0"/>
              <a:t>, March 2012.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3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Break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85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Netflix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40259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long time ago…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Before Netflix came along, you rented movies from a local store like Blockbuster or Rogers (where are those stores now?)</a:t>
            </a:r>
          </a:p>
          <a:p>
            <a:r>
              <a:rPr lang="en-US" dirty="0" smtClean="0"/>
              <a:t>You would go to the store, browse their selection, and rent for 1-5 days</a:t>
            </a:r>
          </a:p>
          <a:p>
            <a:r>
              <a:rPr lang="en-US" dirty="0" smtClean="0"/>
              <a:t>Late returns would result in a fee, which could accumulate and be more than buying the DVD</a:t>
            </a:r>
          </a:p>
          <a:p>
            <a:r>
              <a:rPr lang="en-US" dirty="0" smtClean="0"/>
              <a:t>Founders of Netflix, Reed Hastings and Marc Randolph, thought the business model was flawed and created Netflix in 1997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30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Beginnings of Netflix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Netflix.com launched in April 1998</a:t>
            </a:r>
          </a:p>
          <a:p>
            <a:pPr lvl="1"/>
            <a:r>
              <a:rPr lang="en-US" dirty="0" smtClean="0"/>
              <a:t>Started as online version of traditional </a:t>
            </a:r>
            <a:br>
              <a:rPr lang="en-US" dirty="0" smtClean="0"/>
            </a:br>
            <a:r>
              <a:rPr lang="en-US" dirty="0" smtClean="0"/>
              <a:t>pay-per-rental model used in stores</a:t>
            </a:r>
          </a:p>
          <a:p>
            <a:r>
              <a:rPr lang="en-US" dirty="0" smtClean="0"/>
              <a:t>In 1999, introduced monthly </a:t>
            </a:r>
            <a:br>
              <a:rPr lang="en-US" dirty="0" smtClean="0"/>
            </a:br>
            <a:r>
              <a:rPr lang="en-US" dirty="0" smtClean="0"/>
              <a:t>subscription concept still used today</a:t>
            </a:r>
          </a:p>
          <a:p>
            <a:pPr lvl="1"/>
            <a:r>
              <a:rPr lang="en-US" dirty="0" smtClean="0"/>
              <a:t>Unlimited rentals (DVDs via mail) for a flat fee without due dates, late fees or shipping fees</a:t>
            </a:r>
          </a:p>
          <a:p>
            <a:pPr lvl="1"/>
            <a:r>
              <a:rPr lang="en-US" dirty="0" smtClean="0"/>
              <a:t>You build a queue of movies you want to see, you get one at a time, and once you send back your current movie, they send you the next one on your queue</a:t>
            </a:r>
          </a:p>
          <a:p>
            <a:r>
              <a:rPr lang="en-US" dirty="0" smtClean="0"/>
              <a:t>Netflix asked Blockbuster to buy it for $50M in 2000, Blockbuster declined; Netflix IPO for ~$95M in 2002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110" y="989937"/>
            <a:ext cx="1905000" cy="8286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21014"/>
          <a:stretch/>
        </p:blipFill>
        <p:spPr>
          <a:xfrm>
            <a:off x="6322260" y="1818612"/>
            <a:ext cx="2636699" cy="146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77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evolution of Netflix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By 2005, shipping 1M DVDs every day</a:t>
            </a:r>
          </a:p>
          <a:p>
            <a:r>
              <a:rPr lang="en-US" dirty="0" smtClean="0"/>
              <a:t>Realizing that DVD business would eventually become obsolete, started streaming in 2007</a:t>
            </a:r>
          </a:p>
          <a:p>
            <a:pPr lvl="1"/>
            <a:r>
              <a:rPr lang="en-US" dirty="0" smtClean="0"/>
              <a:t>2010: Canada</a:t>
            </a:r>
          </a:p>
          <a:p>
            <a:pPr lvl="1"/>
            <a:r>
              <a:rPr lang="en-US" dirty="0" smtClean="0"/>
              <a:t>2016: almost entire world; 86M+ subscribers</a:t>
            </a:r>
          </a:p>
          <a:p>
            <a:r>
              <a:rPr lang="en-US" dirty="0" smtClean="0"/>
              <a:t>2013: producing its own shows (</a:t>
            </a:r>
            <a:r>
              <a:rPr lang="en-US" i="1" dirty="0" smtClean="0"/>
              <a:t>House of Cards</a:t>
            </a:r>
            <a:r>
              <a:rPr lang="en-US" dirty="0" smtClean="0"/>
              <a:t>)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097268"/>
            <a:ext cx="1905000" cy="885825"/>
          </a:xfrm>
          <a:prstGeom prst="rect">
            <a:avLst/>
          </a:prstGeom>
        </p:spPr>
      </p:pic>
      <p:graphicFrame>
        <p:nvGraphicFramePr>
          <p:cNvPr id="9" name="Chart 8"/>
          <p:cNvGraphicFramePr/>
          <p:nvPr>
            <p:extLst/>
          </p:nvPr>
        </p:nvGraphicFramePr>
        <p:xfrm>
          <a:off x="1509010" y="4264702"/>
          <a:ext cx="6135974" cy="2593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5160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Cinematch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Key service of Netflix is its recommendation engine</a:t>
            </a:r>
          </a:p>
          <a:p>
            <a:pPr lvl="1"/>
            <a:r>
              <a:rPr lang="en-US" dirty="0" smtClean="0"/>
              <a:t>Offering customers accurate movie recommendations based on preferences and viewing history</a:t>
            </a:r>
          </a:p>
          <a:p>
            <a:r>
              <a:rPr lang="en-US" dirty="0"/>
              <a:t>System helps keep more movies in circulation since recommendations come from entire library, not just recent, mainstream releases</a:t>
            </a:r>
          </a:p>
          <a:p>
            <a:r>
              <a:rPr lang="en-US" dirty="0" smtClean="0"/>
              <a:t>Introduced in 2000; users rate movies from 1-5 stars</a:t>
            </a:r>
          </a:p>
          <a:p>
            <a:pPr lvl="1"/>
            <a:r>
              <a:rPr lang="en-US" dirty="0" smtClean="0"/>
              <a:t>60% of subscribers add recommended movies to queue</a:t>
            </a:r>
          </a:p>
          <a:p>
            <a:pPr lvl="1"/>
            <a:r>
              <a:rPr lang="en-US" dirty="0" smtClean="0"/>
              <a:t>Predictions accurate within half a star 75% of the time</a:t>
            </a:r>
          </a:p>
          <a:p>
            <a:pPr lvl="1"/>
            <a:r>
              <a:rPr lang="en-US" dirty="0" smtClean="0"/>
              <a:t>50% of users gave 5 stars to movies that were recommended to them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93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incident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(show video clip)</a:t>
            </a:r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www.youtube.com/watch?v=GEjdwlT6g7o</a:t>
            </a:r>
            <a:endParaRPr lang="en-US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www.youtube.com/watch?v=S_PqhP46ozc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96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Netflix Prize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From 2006 – 2009 Netflix ran a contest asking the public to submit algorithms to predict user ratings for movies</a:t>
            </a:r>
          </a:p>
          <a:p>
            <a:endParaRPr lang="en-US" sz="1000" dirty="0" smtClean="0"/>
          </a:p>
          <a:p>
            <a:r>
              <a:rPr lang="en-US" dirty="0"/>
              <a:t>Grand prize of $1,000,000 USD to the team who could beat Netflix’s own algorithm, </a:t>
            </a:r>
            <a:r>
              <a:rPr lang="en-US" dirty="0" err="1"/>
              <a:t>Cinematch</a:t>
            </a:r>
            <a:r>
              <a:rPr lang="en-US" dirty="0"/>
              <a:t>, by more than 10%, measured in root mean squared error (RMSE)</a:t>
            </a:r>
          </a:p>
          <a:p>
            <a:endParaRPr lang="en-US" sz="1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18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Contest Rules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the grand prize was not yet reached, progress prizes of $50,000 USD per year would be awarded for the best result so far, as long as it had &gt;1% improvement over the previous year.</a:t>
            </a:r>
          </a:p>
          <a:p>
            <a:endParaRPr lang="en-US" sz="1000" dirty="0" smtClean="0"/>
          </a:p>
          <a:p>
            <a:r>
              <a:rPr lang="en-US" dirty="0" smtClean="0"/>
              <a:t>Teams must submit code and a description of the algorithm to be awarded any prizes</a:t>
            </a:r>
            <a:endParaRPr lang="en-US" dirty="0"/>
          </a:p>
          <a:p>
            <a:endParaRPr lang="en-US" sz="1000" dirty="0" smtClean="0"/>
          </a:p>
          <a:p>
            <a:r>
              <a:rPr lang="en-US" dirty="0" smtClean="0"/>
              <a:t>If any team met the 10% improvement goal, last call would be issued and 30 days would remain for all teams to submit their best algorithm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19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Training </a:t>
            </a:r>
            <a:r>
              <a:rPr lang="en-US" dirty="0" smtClean="0"/>
              <a:t>set </a:t>
            </a:r>
            <a:r>
              <a:rPr lang="en-US" dirty="0"/>
              <a:t>of </a:t>
            </a:r>
            <a:r>
              <a:rPr lang="en-US" dirty="0" smtClean="0"/>
              <a:t>100,000,000 </a:t>
            </a:r>
            <a:r>
              <a:rPr lang="en-US" dirty="0"/>
              <a:t>ratings from 480,000 customers for 17,000 </a:t>
            </a:r>
            <a:r>
              <a:rPr lang="en-US" dirty="0" smtClean="0"/>
              <a:t>movies</a:t>
            </a:r>
          </a:p>
          <a:p>
            <a:pPr lvl="1"/>
            <a:r>
              <a:rPr lang="en-US" dirty="0" smtClean="0"/>
              <a:t>Each entry: &lt;</a:t>
            </a:r>
            <a:r>
              <a:rPr lang="en-US" dirty="0" err="1" smtClean="0"/>
              <a:t>userID</a:t>
            </a:r>
            <a:r>
              <a:rPr lang="en-US" dirty="0" smtClean="0"/>
              <a:t>, </a:t>
            </a:r>
            <a:r>
              <a:rPr lang="en-US" dirty="0" err="1" smtClean="0"/>
              <a:t>movieID</a:t>
            </a:r>
            <a:r>
              <a:rPr lang="en-US" dirty="0" smtClean="0"/>
              <a:t>, </a:t>
            </a:r>
            <a:r>
              <a:rPr lang="en-US" dirty="0" err="1" smtClean="0"/>
              <a:t>ratingDate</a:t>
            </a:r>
            <a:r>
              <a:rPr lang="en-US" dirty="0" smtClean="0"/>
              <a:t>, rating&gt;</a:t>
            </a:r>
          </a:p>
          <a:p>
            <a:endParaRPr lang="en-US" sz="1000" dirty="0" smtClean="0"/>
          </a:p>
          <a:p>
            <a:r>
              <a:rPr lang="en-US" dirty="0" smtClean="0"/>
              <a:t>Qualifying set of 2,800,000 ratings</a:t>
            </a:r>
          </a:p>
          <a:p>
            <a:pPr lvl="1"/>
            <a:r>
              <a:rPr lang="en-US" dirty="0" smtClean="0"/>
              <a:t>Each entry: &lt;</a:t>
            </a:r>
            <a:r>
              <a:rPr lang="en-US" dirty="0" err="1" smtClean="0"/>
              <a:t>userID</a:t>
            </a:r>
            <a:r>
              <a:rPr lang="en-US" dirty="0" smtClean="0"/>
              <a:t>, </a:t>
            </a:r>
            <a:r>
              <a:rPr lang="en-US" dirty="0" err="1" smtClean="0"/>
              <a:t>movieID</a:t>
            </a:r>
            <a:r>
              <a:rPr lang="en-US" dirty="0" smtClean="0"/>
              <a:t>, </a:t>
            </a:r>
            <a:r>
              <a:rPr lang="en-US" dirty="0" err="1" smtClean="0"/>
              <a:t>ratingDate</a:t>
            </a:r>
            <a:r>
              <a:rPr lang="en-US" dirty="0" smtClean="0"/>
              <a:t>&gt;</a:t>
            </a:r>
          </a:p>
          <a:p>
            <a:pPr lvl="1"/>
            <a:r>
              <a:rPr lang="en-US" dirty="0"/>
              <a:t>Quiz set of 1,400,000 to calculate </a:t>
            </a:r>
            <a:r>
              <a:rPr lang="en-US" dirty="0" smtClean="0"/>
              <a:t>leaderboard; team is informed of score of their algorithm based only on this set</a:t>
            </a:r>
            <a:endParaRPr lang="en-US" dirty="0"/>
          </a:p>
          <a:p>
            <a:pPr lvl="1"/>
            <a:r>
              <a:rPr lang="en-US" dirty="0" smtClean="0"/>
              <a:t>Test set of 1,400,000 to determine winners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82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contest went live on October 2, 2006</a:t>
            </a:r>
          </a:p>
          <a:p>
            <a:pPr marL="0" indent="0">
              <a:buNone/>
            </a:pPr>
            <a:endParaRPr lang="en-US" sz="1100" dirty="0" smtClean="0"/>
          </a:p>
          <a:p>
            <a:r>
              <a:rPr lang="en-US" dirty="0" smtClean="0"/>
              <a:t>By October 8, a team submitted an algorithm that beat </a:t>
            </a:r>
            <a:r>
              <a:rPr lang="en-US" dirty="0" err="1" smtClean="0"/>
              <a:t>Cinematch</a:t>
            </a:r>
            <a:endParaRPr lang="en-US" dirty="0" smtClean="0"/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dirty="0" smtClean="0"/>
              <a:t>By October 15, there were three teams with algorithms beating </a:t>
            </a:r>
            <a:r>
              <a:rPr lang="en-US" dirty="0" err="1" smtClean="0"/>
              <a:t>Cinematch</a:t>
            </a:r>
            <a:endParaRPr lang="en-US" dirty="0"/>
          </a:p>
          <a:p>
            <a:pPr marL="0" indent="0">
              <a:buNone/>
            </a:pPr>
            <a:endParaRPr lang="en-US" sz="1000" dirty="0"/>
          </a:p>
          <a:p>
            <a:r>
              <a:rPr lang="en-US" dirty="0" smtClean="0"/>
              <a:t>One of these solutions beat </a:t>
            </a:r>
            <a:r>
              <a:rPr lang="en-US" dirty="0" err="1" smtClean="0"/>
              <a:t>Cinematch</a:t>
            </a:r>
            <a:r>
              <a:rPr lang="en-US" dirty="0" smtClean="0"/>
              <a:t> by &gt;1%, qualifying for a progress prize</a:t>
            </a:r>
          </a:p>
        </p:txBody>
      </p:sp>
    </p:spTree>
    <p:extLst>
      <p:ext uri="{BB962C8B-B14F-4D97-AF65-F5344CB8AC3E}">
        <p14:creationId xmlns:p14="http://schemas.microsoft.com/office/powerpoint/2010/main" val="53262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During the Contest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By June 2007, over 20,000 teams had registered from over 150 </a:t>
            </a:r>
            <a:r>
              <a:rPr lang="en-US" dirty="0" smtClean="0"/>
              <a:t>countries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dirty="0" smtClean="0"/>
              <a:t>The </a:t>
            </a:r>
            <a:r>
              <a:rPr lang="en-US" dirty="0"/>
              <a:t>2007 progress prize went to team </a:t>
            </a:r>
            <a:r>
              <a:rPr lang="en-US" dirty="0" err="1"/>
              <a:t>BellKor</a:t>
            </a:r>
            <a:r>
              <a:rPr lang="en-US" dirty="0"/>
              <a:t>, with an 8.43% improvement on </a:t>
            </a:r>
            <a:r>
              <a:rPr lang="en-US" dirty="0" err="1" smtClean="0"/>
              <a:t>Cinematch</a:t>
            </a:r>
            <a:endParaRPr lang="en-US" dirty="0" smtClean="0"/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dirty="0"/>
              <a:t>In the following year, several teams from across the world joined forces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13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 Intensifies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The 2008 progress prize went to team </a:t>
            </a:r>
            <a:r>
              <a:rPr lang="en-US" dirty="0" err="1"/>
              <a:t>BellKor</a:t>
            </a:r>
            <a:r>
              <a:rPr lang="en-US" dirty="0"/>
              <a:t> which </a:t>
            </a:r>
            <a:r>
              <a:rPr lang="en-US" dirty="0" smtClean="0"/>
              <a:t>comprised </a:t>
            </a:r>
            <a:r>
              <a:rPr lang="en-US" dirty="0"/>
              <a:t>researchers from the original </a:t>
            </a:r>
            <a:r>
              <a:rPr lang="en-US" dirty="0" err="1"/>
              <a:t>BellKor</a:t>
            </a:r>
            <a:r>
              <a:rPr lang="en-US" dirty="0"/>
              <a:t> team as well as the team </a:t>
            </a:r>
            <a:r>
              <a:rPr lang="en-US" dirty="0" err="1"/>
              <a:t>BigChaos</a:t>
            </a:r>
            <a:endParaRPr lang="en-US" dirty="0"/>
          </a:p>
          <a:p>
            <a:pPr marL="0" indent="0">
              <a:buNone/>
            </a:pPr>
            <a:endParaRPr lang="en-US" sz="1000" dirty="0"/>
          </a:p>
          <a:p>
            <a:r>
              <a:rPr lang="en-US" dirty="0"/>
              <a:t>This was the last progress prize because another 1% improvement would reach the grand prize goal of 10%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27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Last Call Announced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</a:t>
            </a:r>
            <a:r>
              <a:rPr lang="en-US" dirty="0" smtClean="0"/>
              <a:t>n June 26, 2009, the team </a:t>
            </a:r>
            <a:r>
              <a:rPr lang="en-US" dirty="0" err="1" smtClean="0"/>
              <a:t>BellKor’s</a:t>
            </a:r>
            <a:r>
              <a:rPr lang="en-US" dirty="0" smtClean="0"/>
              <a:t> Pragmatic Chaos submitted a 10.05% improvement over </a:t>
            </a:r>
            <a:r>
              <a:rPr lang="en-US" dirty="0" err="1" smtClean="0"/>
              <a:t>Cinematch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7" name="Picture 6" descr="Netflix_priz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703" y="2614494"/>
            <a:ext cx="6078595" cy="355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9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Netflix Prize: The Final 30 Days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29 days after last call was announced, </a:t>
            </a:r>
            <a:r>
              <a:rPr lang="en-US" dirty="0"/>
              <a:t>the team The Ensemble submitted a 10.09% </a:t>
            </a:r>
            <a:r>
              <a:rPr lang="en-US" dirty="0" smtClean="0"/>
              <a:t>improvement</a:t>
            </a:r>
          </a:p>
          <a:p>
            <a:pPr marL="0" indent="0">
              <a:buNone/>
            </a:pPr>
            <a:endParaRPr lang="en-US" sz="500" dirty="0"/>
          </a:p>
          <a:p>
            <a:r>
              <a:rPr lang="en-US" dirty="0"/>
              <a:t>When Netflix stopped accepting </a:t>
            </a:r>
            <a:r>
              <a:rPr lang="en-US" dirty="0" smtClean="0"/>
              <a:t>submissions:</a:t>
            </a:r>
          </a:p>
          <a:p>
            <a:pPr lvl="1"/>
            <a:r>
              <a:rPr lang="en-US" dirty="0" err="1" smtClean="0"/>
              <a:t>BellKor’s</a:t>
            </a:r>
            <a:r>
              <a:rPr lang="en-US" dirty="0" smtClean="0"/>
              <a:t> </a:t>
            </a:r>
            <a:r>
              <a:rPr lang="en-US" dirty="0"/>
              <a:t>Pragmatic Chaos </a:t>
            </a:r>
            <a:r>
              <a:rPr lang="en-US" dirty="0" smtClean="0"/>
              <a:t>- 10.09</a:t>
            </a:r>
            <a:r>
              <a:rPr lang="en-US" dirty="0"/>
              <a:t>% </a:t>
            </a:r>
            <a:r>
              <a:rPr lang="en-US" dirty="0" smtClean="0"/>
              <a:t>improvement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Ensemble -</a:t>
            </a:r>
            <a:r>
              <a:rPr lang="en-US" dirty="0" smtClean="0"/>
              <a:t> </a:t>
            </a:r>
            <a:r>
              <a:rPr lang="en-US" dirty="0"/>
              <a:t>10.10% </a:t>
            </a:r>
            <a:r>
              <a:rPr lang="en-US" dirty="0" smtClean="0"/>
              <a:t>improvement</a:t>
            </a:r>
          </a:p>
          <a:p>
            <a:pPr marL="0" indent="0">
              <a:buNone/>
            </a:pPr>
            <a:endParaRPr lang="en-US" sz="500" dirty="0"/>
          </a:p>
          <a:p>
            <a:r>
              <a:rPr lang="en-US" dirty="0" smtClean="0"/>
              <a:t>Netflix would now test the algorithms on the test set and announce the winners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6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940781157_89d4ac530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510" y="2362200"/>
            <a:ext cx="4905090" cy="3276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Winners are Declared!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On September 18, 2009, a winning team was announced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dirty="0" err="1" smtClean="0"/>
              <a:t>BellKor’s</a:t>
            </a:r>
            <a:r>
              <a:rPr lang="en-US" dirty="0" smtClean="0"/>
              <a:t> Pragmatic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dirty="0" smtClean="0"/>
              <a:t>   Chaos won the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dirty="0" smtClean="0"/>
              <a:t>   competition and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dirty="0" smtClean="0"/>
              <a:t>   the $1,000,000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dirty="0" smtClean="0"/>
              <a:t>   grand prize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00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Predicting the Best User Ratings	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Netflix was willing to pay over $1M for the best user rating algorithm, which shows how critical the recommendation system was to their business</a:t>
            </a:r>
          </a:p>
          <a:p>
            <a:pPr marL="0" indent="0">
              <a:buNone/>
            </a:pPr>
            <a:endParaRPr lang="en-US" sz="1100" dirty="0" smtClean="0"/>
          </a:p>
          <a:p>
            <a:r>
              <a:rPr lang="en-US" dirty="0" smtClean="0"/>
              <a:t>What data could be used to predict user ratings?</a:t>
            </a:r>
          </a:p>
          <a:p>
            <a:pPr lvl="1"/>
            <a:r>
              <a:rPr lang="en-US" dirty="0" smtClean="0"/>
              <a:t>Every movie in Netflix’s database has the </a:t>
            </a:r>
            <a:r>
              <a:rPr lang="en-US" dirty="0" smtClean="0"/>
              <a:t>rating </a:t>
            </a:r>
            <a:r>
              <a:rPr lang="en-US" dirty="0" smtClean="0"/>
              <a:t>from all users who have </a:t>
            </a:r>
            <a:r>
              <a:rPr lang="en-US" dirty="0" smtClean="0"/>
              <a:t>rated that </a:t>
            </a:r>
            <a:r>
              <a:rPr lang="en-US" dirty="0" smtClean="0"/>
              <a:t>movie</a:t>
            </a:r>
          </a:p>
          <a:p>
            <a:pPr lvl="1"/>
            <a:r>
              <a:rPr lang="en-US" dirty="0" smtClean="0"/>
              <a:t>We also know facts about the movie itself: actors, director, genre classifications, year released, etc.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55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Hockey background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" y="1297080"/>
            <a:ext cx="8916318" cy="486217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485072" y="1811546"/>
            <a:ext cx="44857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</a:t>
            </a:r>
            <a:endParaRPr lang="en-US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85072" y="3374226"/>
            <a:ext cx="44857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</a:t>
            </a:r>
            <a:endParaRPr lang="en-US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5072" y="4936906"/>
            <a:ext cx="44857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</a:t>
            </a:r>
            <a:endParaRPr lang="en-US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56605" y="2519432"/>
            <a:ext cx="44857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  <a:endParaRPr lang="en-US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7918" y="3374226"/>
            <a:ext cx="44857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</a:t>
            </a:r>
            <a:endParaRPr lang="en-US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56605" y="4229020"/>
            <a:ext cx="44857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  <a:endParaRPr lang="en-US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791" y="1717351"/>
            <a:ext cx="3421239" cy="227667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241" y="3605666"/>
            <a:ext cx="3653207" cy="242797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992" y="3295527"/>
            <a:ext cx="2924506" cy="164137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690" y="2803585"/>
            <a:ext cx="3767773" cy="212089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425" y="988530"/>
            <a:ext cx="2312885" cy="346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71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recommendation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Collaborative filtering</a:t>
            </a:r>
          </a:p>
          <a:p>
            <a:pPr lvl="1"/>
            <a:r>
              <a:rPr lang="en-US" dirty="0" smtClean="0"/>
              <a:t>Recommendations based on attributes of users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Content-based filtering</a:t>
            </a:r>
          </a:p>
          <a:p>
            <a:pPr lvl="1"/>
            <a:r>
              <a:rPr lang="en-US" dirty="0" smtClean="0"/>
              <a:t>Recommendations based on attributes of items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42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filtering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Identifies similar items, rather than similar users</a:t>
            </a:r>
          </a:p>
          <a:p>
            <a:r>
              <a:rPr lang="en-US" dirty="0"/>
              <a:t>Each item represented by a vector of attributes</a:t>
            </a:r>
          </a:p>
          <a:p>
            <a:pPr lvl="1"/>
            <a:r>
              <a:rPr lang="en-US" dirty="0"/>
              <a:t>E.g., if items are movies, attributes could be genre, director, main actors/actresses, etc.</a:t>
            </a:r>
          </a:p>
          <a:p>
            <a:r>
              <a:rPr lang="en-US" dirty="0" smtClean="0"/>
              <a:t>If the user likes an item, then recommend similar items to the user</a:t>
            </a:r>
          </a:p>
          <a:p>
            <a:pPr lvl="1"/>
            <a:r>
              <a:rPr lang="en-US" dirty="0" smtClean="0"/>
              <a:t>Since Carl liked </a:t>
            </a:r>
            <a:r>
              <a:rPr lang="en-US" i="1" dirty="0" smtClean="0"/>
              <a:t>Inception</a:t>
            </a:r>
            <a:r>
              <a:rPr lang="en-US" dirty="0" smtClean="0"/>
              <a:t>, maybe he will like…</a:t>
            </a:r>
          </a:p>
          <a:p>
            <a:r>
              <a:rPr lang="en-US" dirty="0" smtClean="0"/>
              <a:t>Requires very little data to get started (doesn’t require user ratings), but will have hard time recommending items that aren’t similar to previous purchasing/rating history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1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filtering via clustering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www.movielens.org</a:t>
            </a:r>
            <a:r>
              <a:rPr lang="en-US" dirty="0" smtClean="0"/>
              <a:t> is a movie recommendation website run by the </a:t>
            </a:r>
            <a:r>
              <a:rPr lang="en-US" dirty="0" err="1" smtClean="0"/>
              <a:t>GroupLens</a:t>
            </a:r>
            <a:r>
              <a:rPr lang="en-US" dirty="0" smtClean="0"/>
              <a:t> Research Lab at the University of Minnesota</a:t>
            </a:r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dirty="0" smtClean="0"/>
              <a:t>They collect user preferences about movies and do collaborative filtering to make recommendations</a:t>
            </a:r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dirty="0" smtClean="0"/>
              <a:t>We will use their movie database to do content filtering using a technique called </a:t>
            </a:r>
            <a:r>
              <a:rPr lang="en-US" b="1" dirty="0" smtClean="0"/>
              <a:t>clustering</a:t>
            </a:r>
          </a:p>
          <a:p>
            <a:pPr lvl="1"/>
            <a:r>
              <a:rPr lang="en-US" dirty="0" smtClean="0"/>
              <a:t>You’ll have an opportunity to practice in lab</a:t>
            </a:r>
          </a:p>
        </p:txBody>
      </p:sp>
    </p:spTree>
    <p:extLst>
      <p:ext uri="{BB962C8B-B14F-4D97-AF65-F5344CB8AC3E}">
        <p14:creationId xmlns:p14="http://schemas.microsoft.com/office/powerpoint/2010/main" val="354955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MovieLens</a:t>
            </a:r>
            <a:r>
              <a:rPr lang="en-US" dirty="0" smtClean="0"/>
              <a:t> Dataset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Movies in the dataset are categorized as belonging to different genres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movie may belong to many genres</a:t>
            </a:r>
          </a:p>
          <a:p>
            <a:r>
              <a:rPr lang="en-US" dirty="0" smtClean="0"/>
              <a:t>Can we systematically find groups of movies with similar sets of genres?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43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69976" y="2552700"/>
          <a:ext cx="8004047" cy="1483360"/>
        </p:xfrm>
        <a:graphic>
          <a:graphicData uri="http://schemas.openxmlformats.org/drawingml/2006/table">
            <a:tbl>
              <a:tblPr bandRow="1">
                <a:tableStyleId>{69CF1AB2-1976-4502-BF36-3FF5EA218861}</a:tableStyleId>
              </a:tblPr>
              <a:tblGrid>
                <a:gridCol w="1374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6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43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25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54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Action</a:t>
                      </a: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Adventure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Animation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Children’s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Comedy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Crime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Documentary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Drama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Fantasy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Film Noir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dirty="0" smtClean="0"/>
                        <a:t>Horror</a:t>
                      </a: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Musical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Mystery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Romance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Sci-Fi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Thriller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War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Western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91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Clustering?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488612"/>
            <a:ext cx="5559552" cy="4835988"/>
          </a:xfrm>
        </p:spPr>
        <p:txBody>
          <a:bodyPr>
            <a:normAutofit/>
          </a:bodyPr>
          <a:lstStyle/>
          <a:p>
            <a:r>
              <a:rPr lang="en-US" dirty="0" smtClean="0"/>
              <a:t>“Unsupervised” learning</a:t>
            </a:r>
          </a:p>
          <a:p>
            <a:pPr lvl="1"/>
            <a:r>
              <a:rPr lang="en-US" dirty="0" smtClean="0"/>
              <a:t>Goal is to segment the data into similar groups instead of prediction</a:t>
            </a:r>
          </a:p>
          <a:p>
            <a:pPr marL="0" indent="0">
              <a:buNone/>
            </a:pPr>
            <a:endParaRPr lang="en-US" sz="500" dirty="0" smtClean="0"/>
          </a:p>
          <a:p>
            <a:r>
              <a:rPr lang="en-US" dirty="0" smtClean="0"/>
              <a:t>Applications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Market segmentation, document clustering, image segmentation, social network analysis, . . . </a:t>
            </a:r>
            <a:endParaRPr lang="en-US" dirty="0" smtClean="0"/>
          </a:p>
          <a:p>
            <a:pPr marL="365760" lvl="1" indent="0">
              <a:buNone/>
            </a:pPr>
            <a:endParaRPr lang="en-US" sz="1000" dirty="0" smtClean="0"/>
          </a:p>
          <a:p>
            <a:r>
              <a:rPr lang="en-US" dirty="0" smtClean="0"/>
              <a:t>Can also cluster data into “similar” groups and then build a predictive model for each group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 descr="ClusteringExampl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58516" y="2312347"/>
            <a:ext cx="3840137" cy="2965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4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Clustering Methods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300" dirty="0" smtClean="0"/>
              <a:t>There are many different algorithms for clustering</a:t>
            </a:r>
          </a:p>
          <a:p>
            <a:pPr lvl="1"/>
            <a:r>
              <a:rPr lang="en-US" sz="2800" dirty="0" smtClean="0"/>
              <a:t>They differ in what makes a cluster and how to find them</a:t>
            </a:r>
          </a:p>
          <a:p>
            <a:pPr lvl="1"/>
            <a:r>
              <a:rPr lang="en-US" sz="2800" dirty="0" smtClean="0"/>
              <a:t>Hierarchical clustering</a:t>
            </a:r>
          </a:p>
          <a:p>
            <a:pPr lvl="1"/>
            <a:r>
              <a:rPr lang="en-US" sz="2800" dirty="0" smtClean="0"/>
              <a:t>K-means clustering</a:t>
            </a:r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sz="3300" dirty="0" smtClean="0"/>
              <a:t>Methods consider distance between</a:t>
            </a:r>
            <a:endParaRPr lang="en-US" sz="3300" dirty="0"/>
          </a:p>
          <a:p>
            <a:pPr lvl="1"/>
            <a:r>
              <a:rPr lang="en-US" sz="3300" dirty="0" smtClean="0"/>
              <a:t>Points</a:t>
            </a:r>
            <a:endParaRPr lang="en-US" sz="3300" dirty="0"/>
          </a:p>
          <a:p>
            <a:pPr lvl="1"/>
            <a:r>
              <a:rPr lang="en-US" sz="3300" dirty="0" smtClean="0"/>
              <a:t>Clusters</a:t>
            </a:r>
            <a:endParaRPr lang="en-US" sz="3300" dirty="0"/>
          </a:p>
          <a:p>
            <a:pPr lvl="1"/>
            <a:endParaRPr lang="en-US" sz="10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24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Between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Need to define distance between two data points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A natural choice is “Euclidean distance”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Distance between points </a:t>
            </a:r>
            <a:r>
              <a:rPr lang="en-US" dirty="0" err="1" smtClean="0"/>
              <a:t>i</a:t>
            </a:r>
            <a:r>
              <a:rPr lang="en-US" dirty="0" smtClean="0"/>
              <a:t> and j is</a:t>
            </a:r>
            <a:endParaRPr lang="en-US" dirty="0"/>
          </a:p>
          <a:p>
            <a:pPr marL="365760" lvl="1" indent="0">
              <a:lnSpc>
                <a:spcPct val="120000"/>
              </a:lnSpc>
              <a:buNone/>
            </a:pPr>
            <a:r>
              <a:rPr lang="en-US" dirty="0" smtClean="0"/>
              <a:t>	</a:t>
            </a:r>
          </a:p>
          <a:p>
            <a:pPr marL="365760" lvl="1" indent="0">
              <a:lnSpc>
                <a:spcPct val="120000"/>
              </a:lnSpc>
              <a:buNone/>
            </a:pPr>
            <a:r>
              <a:rPr lang="en-US" dirty="0" smtClean="0"/>
              <a:t>   </a:t>
            </a:r>
          </a:p>
          <a:p>
            <a:pPr marL="365760" lvl="1" indent="0">
              <a:lnSpc>
                <a:spcPct val="120000"/>
              </a:lnSpc>
              <a:buNone/>
            </a:pPr>
            <a:r>
              <a:rPr lang="en-US" dirty="0" smtClean="0"/>
              <a:t>    where </a:t>
            </a:r>
            <a:r>
              <a:rPr lang="en-US" i="1" dirty="0" smtClean="0"/>
              <a:t>n</a:t>
            </a:r>
            <a:r>
              <a:rPr lang="en-US" dirty="0" smtClean="0"/>
              <a:t> is the dimension of the vector</a:t>
            </a:r>
          </a:p>
          <a:p>
            <a:pPr marL="685800" lvl="2" indent="0">
              <a:buNone/>
            </a:pPr>
            <a:endParaRPr lang="en-US" dirty="0" smtClean="0"/>
          </a:p>
          <a:p>
            <a:pPr marL="685800" lvl="2" indent="0">
              <a:buNone/>
            </a:pP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46</a:t>
            </a:fld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4514850" y="3346450"/>
          <a:ext cx="114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4" imgW="114300" imgH="165100" progId="Equation.3">
                  <p:embed/>
                </p:oleObj>
              </mc:Choice>
              <mc:Fallback>
                <p:oleObj name="Equation" r:id="rId4" imgW="114300" imgH="1651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14850" y="3346450"/>
                        <a:ext cx="114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826" y="3212919"/>
            <a:ext cx="6064760" cy="455619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6481217" y="3923859"/>
            <a:ext cx="0" cy="22110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 flipV="1">
            <a:off x="7581276" y="5025402"/>
            <a:ext cx="0" cy="22110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6920929" y="4478494"/>
            <a:ext cx="112426" cy="1124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007716" y="4961304"/>
            <a:ext cx="112426" cy="1124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>
            <a:stCxn id="10" idx="5"/>
            <a:endCxn id="11" idx="2"/>
          </p:cNvCxnSpPr>
          <p:nvPr/>
        </p:nvCxnSpPr>
        <p:spPr>
          <a:xfrm>
            <a:off x="7016891" y="4574456"/>
            <a:ext cx="990825" cy="44306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120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Popular Distance Metrics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40768"/>
            <a:ext cx="6468256" cy="478539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Manhattan Distance</a:t>
            </a:r>
          </a:p>
          <a:p>
            <a:pPr lvl="1"/>
            <a:r>
              <a:rPr lang="en-US" dirty="0"/>
              <a:t>Sum of absolute values instead of squares</a:t>
            </a:r>
          </a:p>
          <a:p>
            <a:r>
              <a:rPr lang="en-US" dirty="0"/>
              <a:t>Maximum Coordinate Distance</a:t>
            </a:r>
          </a:p>
          <a:p>
            <a:pPr lvl="1"/>
            <a:r>
              <a:rPr lang="en-US" dirty="0"/>
              <a:t>Only consider measurement for which data points deviate the </a:t>
            </a:r>
            <a:r>
              <a:rPr lang="en-US" dirty="0" smtClean="0"/>
              <a:t>most</a:t>
            </a:r>
          </a:p>
          <a:p>
            <a:r>
              <a:rPr lang="en-US" dirty="0" smtClean="0"/>
              <a:t>Cosine similarity</a:t>
            </a:r>
          </a:p>
          <a:p>
            <a:pPr lvl="1"/>
            <a:r>
              <a:rPr lang="en-US" dirty="0" smtClean="0"/>
              <a:t>Cosine of the angle between two vectors</a:t>
            </a:r>
            <a:endParaRPr lang="en-US" dirty="0"/>
          </a:p>
          <a:p>
            <a:r>
              <a:rPr lang="en-US" dirty="0" smtClean="0"/>
              <a:t>Non-Similarity Score</a:t>
            </a:r>
          </a:p>
          <a:p>
            <a:pPr lvl="1"/>
            <a:r>
              <a:rPr lang="en-US" dirty="0" smtClean="0"/>
              <a:t>Number of features for which the two vectors differ</a:t>
            </a:r>
          </a:p>
          <a:p>
            <a:pPr lvl="1"/>
            <a:r>
              <a:rPr lang="en-US" dirty="0" smtClean="0"/>
              <a:t>Works well with categorical features that have many possible values (like the Director)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47</a:t>
            </a:fld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6568190" y="1746355"/>
            <a:ext cx="0" cy="22110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 flipV="1">
            <a:off x="7668249" y="2847898"/>
            <a:ext cx="0" cy="22110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7007902" y="2300990"/>
            <a:ext cx="112426" cy="1124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094689" y="2783800"/>
            <a:ext cx="112426" cy="1124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7120328" y="2349708"/>
            <a:ext cx="103057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8150902" y="2349708"/>
            <a:ext cx="0" cy="43409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8" idx="3"/>
          </p:cNvCxnSpPr>
          <p:nvPr/>
        </p:nvCxnSpPr>
        <p:spPr>
          <a:xfrm flipV="1">
            <a:off x="6568190" y="2396952"/>
            <a:ext cx="456176" cy="1551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9" idx="3"/>
          </p:cNvCxnSpPr>
          <p:nvPr/>
        </p:nvCxnSpPr>
        <p:spPr>
          <a:xfrm flipV="1">
            <a:off x="6568189" y="2879762"/>
            <a:ext cx="1542964" cy="10688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/>
        </p:nvSpPr>
        <p:spPr>
          <a:xfrm>
            <a:off x="6275765" y="3412702"/>
            <a:ext cx="914400" cy="914400"/>
          </a:xfrm>
          <a:prstGeom prst="arc">
            <a:avLst>
              <a:gd name="adj1" fmla="val 16200000"/>
              <a:gd name="adj2" fmla="val 19211659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7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Example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199" y="1340768"/>
            <a:ext cx="5857875" cy="4785395"/>
          </a:xfrm>
        </p:spPr>
        <p:txBody>
          <a:bodyPr>
            <a:normAutofit/>
          </a:bodyPr>
          <a:lstStyle/>
          <a:p>
            <a:r>
              <a:rPr lang="en-US" dirty="0" smtClean="0"/>
              <a:t>The movie “Toy Story” is categorized as Adventure, Animation, Children’s, Comedy, and Fantasy:</a:t>
            </a:r>
          </a:p>
          <a:p>
            <a:pPr lvl="1"/>
            <a:r>
              <a:rPr lang="en-US" dirty="0" smtClean="0"/>
              <a:t>Toy Story: (0,1,1,1,1,0,0,0,1,0,0,0,0,0,0,0,0,0)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The movie “Batman Forever” is categorized as Action, Adventure, Comedy, and Crime</a:t>
            </a:r>
          </a:p>
          <a:p>
            <a:pPr lvl="1"/>
            <a:r>
              <a:rPr lang="en-US" dirty="0" smtClean="0"/>
              <a:t>Batman Forever:</a:t>
            </a:r>
            <a:r>
              <a:rPr lang="en-US" dirty="0"/>
              <a:t> </a:t>
            </a:r>
            <a:r>
              <a:rPr lang="en-US" dirty="0" smtClean="0"/>
              <a:t>(1,1,0,0,1,1,0,0,0,0,0,0,0,0,0,0,0,0)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611" y="1625865"/>
            <a:ext cx="2579939" cy="18885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6950" y="4114800"/>
            <a:ext cx="2861572" cy="169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3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Example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Toy Story: (0,1,1,1,1,0,0,0,1,0,0,0,0,0,0,0,0,0</a:t>
            </a:r>
            <a:r>
              <a:rPr lang="en-US" sz="2800" dirty="0" smtClean="0"/>
              <a:t>)</a:t>
            </a:r>
          </a:p>
          <a:p>
            <a:r>
              <a:rPr lang="en-US" dirty="0"/>
              <a:t>Batman Forever: (1,1,0,0,1,1,0,0,0,0,0,0,0,0,0,0,0,0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In this application, distance is the </a:t>
            </a:r>
            <a:r>
              <a:rPr lang="en-US" b="1" dirty="0" smtClean="0"/>
              <a:t>square root of the number of genres in which they differ</a:t>
            </a:r>
            <a:endParaRPr lang="en-US" b="1" dirty="0"/>
          </a:p>
          <a:p>
            <a:pPr marL="365760" lvl="1" indent="0">
              <a:buNone/>
            </a:pPr>
            <a:endParaRPr lang="en-US" dirty="0" smtClean="0"/>
          </a:p>
          <a:p>
            <a:pPr marL="365760" lvl="1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49</a:t>
            </a:fld>
            <a:endParaRPr lang="en-US" dirty="0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50" y="2771440"/>
            <a:ext cx="7299325" cy="89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1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How it all started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Construct the “optimal” Team Canada hockey team for the 2010 Olympics</a:t>
            </a:r>
          </a:p>
          <a:p>
            <a:pPr lvl="1"/>
            <a:r>
              <a:rPr lang="en-CA" dirty="0" smtClean="0"/>
              <a:t>What should a decision maker consider?</a:t>
            </a:r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pPr marL="0" indent="0">
              <a:buNone/>
            </a:pPr>
            <a:endParaRPr lang="en-CA" dirty="0" smtClean="0"/>
          </a:p>
          <a:p>
            <a:r>
              <a:rPr lang="en-CA" dirty="0" smtClean="0"/>
              <a:t>How to value different types of players?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5</a:t>
            </a:fld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211960" y="3284870"/>
            <a:ext cx="1656184" cy="1160657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/>
              <a:t>Model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059832" y="3865199"/>
            <a:ext cx="936104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43608" y="3103800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List of players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Attributes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NHL stats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Intangibles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Int’l experience</a:t>
            </a:r>
            <a:endParaRPr lang="en-US" dirty="0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6084168" y="3865199"/>
            <a:ext cx="936104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059832" y="3415639"/>
            <a:ext cx="936104" cy="216024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059832" y="4074509"/>
            <a:ext cx="936104" cy="216024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64288" y="369437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Roster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88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animBg="1"/>
      <p:bldP spid="15" grpId="0"/>
      <p:bldP spid="3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Between Clusters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340768"/>
            <a:ext cx="4686300" cy="4785395"/>
          </a:xfrm>
        </p:spPr>
        <p:txBody>
          <a:bodyPr/>
          <a:lstStyle/>
          <a:p>
            <a:r>
              <a:rPr lang="en-US" dirty="0" smtClean="0"/>
              <a:t>Centroid Distance</a:t>
            </a:r>
          </a:p>
          <a:p>
            <a:pPr lvl="1"/>
            <a:r>
              <a:rPr lang="en-US" dirty="0" smtClean="0"/>
              <a:t>Distance between centroids of clusters</a:t>
            </a:r>
          </a:p>
          <a:p>
            <a:pPr lvl="1"/>
            <a:r>
              <a:rPr lang="en-US" b="1" dirty="0" smtClean="0"/>
              <a:t>Centroid</a:t>
            </a:r>
            <a:r>
              <a:rPr lang="en-US" dirty="0" smtClean="0"/>
              <a:t> is point that has the average of all data points in each component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9" name="Picture 8" descr="ClusteringCentroidDistanc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915407" y="2075242"/>
            <a:ext cx="4286951" cy="36021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241" y="4825997"/>
            <a:ext cx="2014477" cy="495238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3352800" y="4314825"/>
            <a:ext cx="473589" cy="5111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26389" y="3627400"/>
            <a:ext cx="2069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Vector corresponding to data point 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20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Between Clusters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1" y="1340768"/>
            <a:ext cx="4686300" cy="4785395"/>
          </a:xfrm>
        </p:spPr>
        <p:txBody>
          <a:bodyPr/>
          <a:lstStyle/>
          <a:p>
            <a:r>
              <a:rPr lang="en-US" dirty="0" smtClean="0"/>
              <a:t>Minimum Distance</a:t>
            </a:r>
          </a:p>
          <a:p>
            <a:pPr lvl="1"/>
            <a:r>
              <a:rPr lang="en-US" dirty="0" smtClean="0"/>
              <a:t>Distance between clusters is the distance between points that are the closest</a:t>
            </a:r>
          </a:p>
          <a:p>
            <a:pPr marL="365760" lvl="1" indent="0">
              <a:buNone/>
            </a:pPr>
            <a:endParaRPr lang="en-US" dirty="0" smtClean="0"/>
          </a:p>
          <a:p>
            <a:r>
              <a:rPr lang="en-US" dirty="0" smtClean="0"/>
              <a:t>Maximum Distance</a:t>
            </a:r>
          </a:p>
          <a:p>
            <a:pPr lvl="1"/>
            <a:r>
              <a:rPr lang="en-US" dirty="0" smtClean="0"/>
              <a:t>Distance between clusters is the distance between the points that are the farthest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9" name="Picture 8" descr="ClusteringMinimumDistanc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75323" y="2058878"/>
            <a:ext cx="4520590" cy="360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65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Normalize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Distance is highly influenced by scale of variables, so customary to normalize first</a:t>
            </a:r>
          </a:p>
          <a:p>
            <a:endParaRPr lang="en-US" dirty="0"/>
          </a:p>
          <a:p>
            <a:r>
              <a:rPr lang="en-US" dirty="0" smtClean="0"/>
              <a:t>In our movie dataset, all genre variables are on the same scale and so normalization is not necessary</a:t>
            </a:r>
          </a:p>
          <a:p>
            <a:endParaRPr lang="en-US" dirty="0"/>
          </a:p>
          <a:p>
            <a:r>
              <a:rPr lang="en-US" dirty="0" smtClean="0"/>
              <a:t>However, if we included a variable such as “box office revenue” we would need to normalize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12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4376" r="-4376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in Millions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194265" y="2152650"/>
            <a:ext cx="914400" cy="35052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505700" y="1473201"/>
            <a:ext cx="914400" cy="35052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99315" y="1674401"/>
            <a:ext cx="25966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Two clusters?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0" y="2667000"/>
            <a:ext cx="333539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Two Action movies in one cluster</a:t>
            </a:r>
          </a:p>
        </p:txBody>
      </p:sp>
    </p:spTree>
    <p:extLst>
      <p:ext uri="{BB962C8B-B14F-4D97-AF65-F5344CB8AC3E}">
        <p14:creationId xmlns:p14="http://schemas.microsoft.com/office/powerpoint/2010/main" val="66947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/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in Thousands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4330" r="-4330"/>
          <a:stretch>
            <a:fillRect/>
          </a:stretch>
        </p:blipFill>
        <p:spPr/>
      </p:pic>
      <p:sp>
        <p:nvSpPr>
          <p:cNvPr id="7" name="Oval 6"/>
          <p:cNvSpPr/>
          <p:nvPr/>
        </p:nvSpPr>
        <p:spPr>
          <a:xfrm>
            <a:off x="4457700" y="1340768"/>
            <a:ext cx="838200" cy="10668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457700" y="3562350"/>
            <a:ext cx="838200" cy="10668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977498" y="1674401"/>
            <a:ext cx="25966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Two clusters?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91200" y="2514600"/>
            <a:ext cx="333539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Two </a:t>
            </a:r>
            <a:r>
              <a:rPr lang="en-US" sz="3600" smtClean="0"/>
              <a:t>higher earning movies </a:t>
            </a:r>
            <a:r>
              <a:rPr lang="en-US" sz="3600" dirty="0" smtClean="0"/>
              <a:t>in one cluster</a:t>
            </a:r>
          </a:p>
          <a:p>
            <a:pPr algn="ctr"/>
            <a:endParaRPr lang="en-US" sz="1000" dirty="0" smtClean="0"/>
          </a:p>
          <a:p>
            <a:pPr algn="ctr"/>
            <a:r>
              <a:rPr lang="en-US" sz="3600" b="1" dirty="0" smtClean="0"/>
              <a:t>Action doesn’t really matter</a:t>
            </a:r>
          </a:p>
        </p:txBody>
      </p:sp>
    </p:spTree>
    <p:extLst>
      <p:ext uri="{BB962C8B-B14F-4D97-AF65-F5344CB8AC3E}">
        <p14:creationId xmlns:p14="http://schemas.microsoft.com/office/powerpoint/2010/main" val="371092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Hierarchical clustering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Start with each data point in its own cluster</a:t>
            </a:r>
            <a:endParaRPr lang="en-US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2405529" y="2029968"/>
          <a:ext cx="4142232" cy="41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4245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Combine two nearest clusters (Euclidean, Centroid)</a:t>
            </a:r>
            <a:endParaRPr lang="en-US" sz="2800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2405529" y="2029968"/>
          <a:ext cx="4142232" cy="41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val 4"/>
          <p:cNvSpPr/>
          <p:nvPr/>
        </p:nvSpPr>
        <p:spPr>
          <a:xfrm rot="700712">
            <a:off x="3931188" y="5419159"/>
            <a:ext cx="1658470" cy="62752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0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Combine two nearest clusters (Euclidean, Centroid)</a:t>
            </a:r>
            <a:endParaRPr lang="en-US" sz="2800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2405529" y="2029968"/>
          <a:ext cx="4142232" cy="41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89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Combine two nearest clusters (Euclidean, Centroid)</a:t>
            </a:r>
            <a:endParaRPr lang="en-US" sz="2800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2405529" y="2029968"/>
          <a:ext cx="4142232" cy="41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val 4"/>
          <p:cNvSpPr/>
          <p:nvPr/>
        </p:nvSpPr>
        <p:spPr>
          <a:xfrm rot="2805079">
            <a:off x="4127916" y="4526897"/>
            <a:ext cx="1449294" cy="17032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74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Combine two nearest clusters (Euclidean, Centroid)</a:t>
            </a:r>
            <a:endParaRPr lang="en-US" sz="2800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2405529" y="2029968"/>
          <a:ext cx="4142232" cy="41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4591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Project 1: Quantifying </a:t>
            </a:r>
            <a:r>
              <a:rPr lang="en-CA" dirty="0" smtClean="0"/>
              <a:t>the value of player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Turn players into data and use models to identify “good” players</a:t>
            </a:r>
          </a:p>
          <a:p>
            <a:endParaRPr lang="en-CA" dirty="0"/>
          </a:p>
          <a:p>
            <a:r>
              <a:rPr lang="en-CA" dirty="0" smtClean="0"/>
              <a:t>Two steps</a:t>
            </a:r>
          </a:p>
          <a:p>
            <a:pPr lvl="1"/>
            <a:r>
              <a:rPr lang="en-CA" dirty="0" smtClean="0"/>
              <a:t>First, identify different types of players (clustering)</a:t>
            </a:r>
          </a:p>
          <a:p>
            <a:pPr lvl="1"/>
            <a:r>
              <a:rPr lang="en-CA" dirty="0" smtClean="0"/>
              <a:t>Second, give a value to each cluster (regression)</a:t>
            </a:r>
          </a:p>
          <a:p>
            <a:endParaRPr lang="en-CA" dirty="0" smtClean="0"/>
          </a:p>
          <a:p>
            <a:r>
              <a:rPr lang="en-CA" dirty="0" smtClean="0"/>
              <a:t>Used NHL data from 2005-2010</a:t>
            </a:r>
          </a:p>
          <a:p>
            <a:pPr lvl="1"/>
            <a:r>
              <a:rPr lang="en-CA" dirty="0" smtClean="0"/>
              <a:t>582 forwards, 303 defensemen, 89 goalies</a:t>
            </a:r>
          </a:p>
          <a:p>
            <a:pPr lvl="1"/>
            <a:r>
              <a:rPr lang="en-CA" dirty="0" smtClean="0"/>
              <a:t>Eliminated players in bottom 25% of time on 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98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Combine two nearest clusters (Euclidean, Centroid)</a:t>
            </a:r>
            <a:endParaRPr lang="en-US" sz="2800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2405529" y="2029968"/>
          <a:ext cx="4142232" cy="41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val 4"/>
          <p:cNvSpPr/>
          <p:nvPr/>
        </p:nvSpPr>
        <p:spPr>
          <a:xfrm rot="19773536">
            <a:off x="2955034" y="2118145"/>
            <a:ext cx="1105647" cy="2076823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5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Combine two nearest clusters (Euclidean, Centroid)</a:t>
            </a:r>
            <a:endParaRPr lang="en-US" sz="2800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2405529" y="2029968"/>
          <a:ext cx="4142232" cy="41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5328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Combine two nearest clusters (Euclidean, Centroid)</a:t>
            </a:r>
            <a:endParaRPr lang="en-US" sz="2800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2405529" y="2029968"/>
          <a:ext cx="4142232" cy="41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val 4"/>
          <p:cNvSpPr/>
          <p:nvPr/>
        </p:nvSpPr>
        <p:spPr>
          <a:xfrm rot="19642202">
            <a:off x="3020717" y="2097544"/>
            <a:ext cx="2226235" cy="42002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8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Combine two nearest clusters (Euclidean, Centroid)</a:t>
            </a:r>
            <a:endParaRPr lang="en-US" sz="2800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2405529" y="2029968"/>
          <a:ext cx="4142232" cy="41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856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Cluster Process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>
                <a:solidFill>
                  <a:prstClr val="white">
                    <a:lumMod val="50000"/>
                  </a:prstClr>
                </a:solidFill>
                <a:latin typeface="Garamond"/>
              </a:rPr>
              <a:pPr/>
              <a:t>64</a:t>
            </a:fld>
            <a:endParaRPr lang="en-US" dirty="0">
              <a:solidFill>
                <a:prstClr val="white">
                  <a:lumMod val="50000"/>
                </a:prstClr>
              </a:solidFill>
              <a:latin typeface="Garamond"/>
            </a:endParaRPr>
          </a:p>
        </p:txBody>
      </p:sp>
      <p:pic>
        <p:nvPicPr>
          <p:cNvPr id="5" name="Picture 4" descr="SmallDendrogram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2" b="16504"/>
          <a:stretch/>
        </p:blipFill>
        <p:spPr>
          <a:xfrm>
            <a:off x="3263421" y="1446403"/>
            <a:ext cx="5193497" cy="4573397"/>
          </a:xfrm>
          <a:prstGeom prst="rect">
            <a:avLst/>
          </a:prstGeom>
        </p:spPr>
      </p:pic>
      <p:sp>
        <p:nvSpPr>
          <p:cNvPr id="7" name="Right Arrow Callout 6"/>
          <p:cNvSpPr/>
          <p:nvPr/>
        </p:nvSpPr>
        <p:spPr>
          <a:xfrm>
            <a:off x="104932" y="5391991"/>
            <a:ext cx="3158490" cy="971856"/>
          </a:xfrm>
          <a:prstGeom prst="rightArrowCallout">
            <a:avLst>
              <a:gd name="adj1" fmla="val 17587"/>
              <a:gd name="adj2" fmla="val 25000"/>
              <a:gd name="adj3" fmla="val 25000"/>
              <a:gd name="adj4" fmla="val 6497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prstClr val="white"/>
                </a:solidFill>
                <a:latin typeface="Garamond"/>
              </a:rPr>
              <a:t>Data points listed along bottom</a:t>
            </a:r>
            <a:endParaRPr lang="en-US" sz="2200" dirty="0">
              <a:solidFill>
                <a:prstClr val="white"/>
              </a:solidFill>
              <a:latin typeface="Garamond"/>
            </a:endParaRPr>
          </a:p>
        </p:txBody>
      </p:sp>
      <p:sp>
        <p:nvSpPr>
          <p:cNvPr id="8" name="Right Arrow Callout 7"/>
          <p:cNvSpPr/>
          <p:nvPr/>
        </p:nvSpPr>
        <p:spPr>
          <a:xfrm>
            <a:off x="104932" y="3387777"/>
            <a:ext cx="3158490" cy="1771376"/>
          </a:xfrm>
          <a:prstGeom prst="rightArrowCallout">
            <a:avLst>
              <a:gd name="adj1" fmla="val 4473"/>
              <a:gd name="adj2" fmla="val 10888"/>
              <a:gd name="adj3" fmla="val 25000"/>
              <a:gd name="adj4" fmla="val 6497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prstClr val="white"/>
                </a:solidFill>
                <a:latin typeface="Garamond"/>
              </a:rPr>
              <a:t>Height of vertical lines represents distance between points or clusters</a:t>
            </a:r>
            <a:endParaRPr lang="en-US" sz="2200" dirty="0">
              <a:solidFill>
                <a:prstClr val="white"/>
              </a:solidFill>
              <a:latin typeface="Garamond"/>
            </a:endParaRPr>
          </a:p>
        </p:txBody>
      </p:sp>
      <p:sp>
        <p:nvSpPr>
          <p:cNvPr id="6" name="Diamond 5"/>
          <p:cNvSpPr/>
          <p:nvPr/>
        </p:nvSpPr>
        <p:spPr>
          <a:xfrm>
            <a:off x="4960720" y="5752972"/>
            <a:ext cx="304800" cy="334338"/>
          </a:xfrm>
          <a:prstGeom prst="diamond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6012080" y="5804349"/>
            <a:ext cx="304800" cy="334338"/>
          </a:xfrm>
          <a:prstGeom prst="diamond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amond 9"/>
          <p:cNvSpPr/>
          <p:nvPr/>
        </p:nvSpPr>
        <p:spPr>
          <a:xfrm>
            <a:off x="3920940" y="5619631"/>
            <a:ext cx="304800" cy="334338"/>
          </a:xfrm>
          <a:prstGeom prst="diamond">
            <a:avLst/>
          </a:prstGeom>
          <a:solidFill>
            <a:srgbClr val="660066"/>
          </a:solidFill>
          <a:ln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amond 10"/>
          <p:cNvSpPr/>
          <p:nvPr/>
        </p:nvSpPr>
        <p:spPr>
          <a:xfrm>
            <a:off x="7051860" y="5533062"/>
            <a:ext cx="304800" cy="334338"/>
          </a:xfrm>
          <a:prstGeom prst="diamond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mond 11"/>
          <p:cNvSpPr/>
          <p:nvPr/>
        </p:nvSpPr>
        <p:spPr>
          <a:xfrm>
            <a:off x="8095688" y="5549625"/>
            <a:ext cx="304800" cy="334338"/>
          </a:xfrm>
          <a:prstGeom prst="diamon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/>
          </p:nvPr>
        </p:nvGraphicFramePr>
        <p:xfrm>
          <a:off x="836643" y="1042036"/>
          <a:ext cx="2316372" cy="2312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1451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Selecting clusters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C94032-CD4C-4C25-B0C2-CEC720522D92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12" name="Picture 11" descr="TenUtilities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9" b="16037"/>
          <a:stretch/>
        </p:blipFill>
        <p:spPr>
          <a:xfrm>
            <a:off x="2967318" y="1371600"/>
            <a:ext cx="5291672" cy="4744303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H="1">
            <a:off x="1981200" y="2743200"/>
            <a:ext cx="678484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981200" y="4267200"/>
            <a:ext cx="678484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981200" y="5029200"/>
            <a:ext cx="678484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09600" y="2438400"/>
            <a:ext cx="139333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/>
              <a:t>2 clusters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600" y="3962400"/>
            <a:ext cx="139333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3</a:t>
            </a:r>
            <a:r>
              <a:rPr lang="en-US" sz="2600" dirty="0" smtClean="0"/>
              <a:t> clusters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9600" y="4724400"/>
            <a:ext cx="139333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6</a:t>
            </a:r>
            <a:r>
              <a:rPr lang="en-US" sz="2600" dirty="0" smtClean="0"/>
              <a:t> clusters</a:t>
            </a:r>
          </a:p>
        </p:txBody>
      </p:sp>
      <p:pic>
        <p:nvPicPr>
          <p:cNvPr id="14" name="Picture 13" descr="TenUtilities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4" t="51278" r="57973" b="40493"/>
          <a:stretch/>
        </p:blipFill>
        <p:spPr>
          <a:xfrm>
            <a:off x="4797166" y="5554866"/>
            <a:ext cx="543792" cy="4649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29200" y="4495800"/>
            <a:ext cx="381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TenUtilities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0" t="25469" r="76439" b="55063"/>
          <a:stretch/>
        </p:blipFill>
        <p:spPr>
          <a:xfrm>
            <a:off x="4901099" y="4462577"/>
            <a:ext cx="473546" cy="110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60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Cluster-based 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Once clusters are formed, how to make recommendation?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66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099811" y="3669757"/>
            <a:ext cx="127416" cy="127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631962" y="3669757"/>
            <a:ext cx="127416" cy="127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849320" y="4606642"/>
            <a:ext cx="127416" cy="127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79693" y="4760291"/>
            <a:ext cx="127416" cy="127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590145" y="4351810"/>
            <a:ext cx="127416" cy="127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44585" y="3304478"/>
            <a:ext cx="127416" cy="127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976736" y="3304478"/>
            <a:ext cx="127416" cy="127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194094" y="4241363"/>
            <a:ext cx="127416" cy="127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542022" y="4113947"/>
            <a:ext cx="127416" cy="127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88766" y="3785078"/>
            <a:ext cx="127416" cy="127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163519" y="3005528"/>
            <a:ext cx="0" cy="5696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500203" y="2570460"/>
            <a:ext cx="1603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Your purchase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211644" y="3368186"/>
            <a:ext cx="483432" cy="3522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049904" y="2969323"/>
            <a:ext cx="1603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Most similar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3211644" y="4606642"/>
            <a:ext cx="378501" cy="5747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048031" y="5204806"/>
            <a:ext cx="1603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Highest rated</a:t>
            </a:r>
            <a:endParaRPr lang="en-US" dirty="0"/>
          </a:p>
        </p:txBody>
      </p:sp>
      <p:cxnSp>
        <p:nvCxnSpPr>
          <p:cNvPr id="25" name="Straight Arrow Connector 24"/>
          <p:cNvCxnSpPr/>
          <p:nvPr/>
        </p:nvCxnSpPr>
        <p:spPr>
          <a:xfrm flipH="1" flipV="1">
            <a:off x="4624467" y="4384476"/>
            <a:ext cx="134911" cy="7021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407109" y="5086657"/>
            <a:ext cx="1603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Highest margin</a:t>
            </a: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3432748" y="3102965"/>
            <a:ext cx="2211049" cy="18904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5604447" y="3282784"/>
            <a:ext cx="359765" cy="3015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924862" y="2969323"/>
            <a:ext cx="1603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flipH="1" flipV="1">
            <a:off x="5426445" y="4305071"/>
            <a:ext cx="507787" cy="551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964212" y="4199810"/>
            <a:ext cx="1603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“Stickiest”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70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3" grpId="0"/>
      <p:bldP spid="26" grpId="0"/>
      <p:bldP spid="15" grpId="0" animBg="1"/>
      <p:bldP spid="27" grpId="0"/>
      <p:bldP spid="29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Beyond Movies: Mass Personalization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“</a:t>
            </a:r>
            <a:r>
              <a:rPr lang="en-US" dirty="0"/>
              <a:t>If I have 3 million customers on the web, I should have 3 million stores on the web” </a:t>
            </a:r>
          </a:p>
          <a:p>
            <a:pPr marL="685800" lvl="2" indent="0">
              <a:buNone/>
            </a:pPr>
            <a:r>
              <a:rPr lang="en-US" dirty="0"/>
              <a:t>				– Jeff Bezos, CEO of </a:t>
            </a:r>
            <a:r>
              <a:rPr lang="en-US" dirty="0" err="1" smtClean="0"/>
              <a:t>Amazon.com</a:t>
            </a:r>
            <a:endParaRPr lang="en-US" dirty="0" smtClean="0"/>
          </a:p>
          <a:p>
            <a:pPr marL="685800" lvl="2" indent="0">
              <a:buNone/>
            </a:pPr>
            <a:endParaRPr lang="en-US" dirty="0"/>
          </a:p>
          <a:p>
            <a:r>
              <a:rPr lang="en-US" dirty="0" smtClean="0"/>
              <a:t>Recommendation systems build models about users’ preferences to personalize the user experience</a:t>
            </a:r>
          </a:p>
          <a:p>
            <a:pPr marL="0" indent="0">
              <a:buNone/>
            </a:pPr>
            <a:endParaRPr lang="en-US" sz="500" dirty="0" smtClean="0"/>
          </a:p>
          <a:p>
            <a:r>
              <a:rPr lang="en-US" dirty="0" smtClean="0"/>
              <a:t>Help </a:t>
            </a:r>
            <a:r>
              <a:rPr lang="en-US" dirty="0"/>
              <a:t>users </a:t>
            </a:r>
            <a:r>
              <a:rPr lang="en-US" dirty="0" smtClean="0"/>
              <a:t>find items </a:t>
            </a:r>
            <a:r>
              <a:rPr lang="en-US" dirty="0"/>
              <a:t>they might not have searched for:</a:t>
            </a:r>
          </a:p>
          <a:p>
            <a:pPr lvl="1"/>
            <a:r>
              <a:rPr lang="en-US" dirty="0"/>
              <a:t>A new favorite </a:t>
            </a:r>
            <a:r>
              <a:rPr lang="en-US" dirty="0" smtClean="0"/>
              <a:t>band</a:t>
            </a:r>
          </a:p>
          <a:p>
            <a:pPr lvl="1"/>
            <a:r>
              <a:rPr lang="en-US" dirty="0"/>
              <a:t>An old friend </a:t>
            </a:r>
            <a:r>
              <a:rPr lang="en-US" dirty="0" smtClean="0"/>
              <a:t>who uses the </a:t>
            </a:r>
            <a:r>
              <a:rPr lang="en-US" dirty="0"/>
              <a:t>same social media </a:t>
            </a:r>
            <a:r>
              <a:rPr lang="en-US" dirty="0" smtClean="0"/>
              <a:t>network</a:t>
            </a:r>
            <a:endParaRPr lang="en-US" dirty="0"/>
          </a:p>
          <a:p>
            <a:pPr lvl="1"/>
            <a:r>
              <a:rPr lang="en-US" dirty="0"/>
              <a:t>A </a:t>
            </a:r>
            <a:r>
              <a:rPr lang="en-US" dirty="0" smtClean="0"/>
              <a:t>book or song they are likely to enjoy</a:t>
            </a:r>
          </a:p>
          <a:p>
            <a:pPr lvl="1"/>
            <a:r>
              <a:rPr lang="en-US" dirty="0" smtClean="0"/>
              <a:t>An elective course?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loud 5"/>
          <p:cNvSpPr/>
          <p:nvPr/>
        </p:nvSpPr>
        <p:spPr>
          <a:xfrm>
            <a:off x="3882603" y="5576172"/>
            <a:ext cx="1713678" cy="96274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/>
              <a:t>Project idea!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86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mazon_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90" y="1295265"/>
            <a:ext cx="4963110" cy="1460365"/>
          </a:xfrm>
          <a:prstGeom prst="rect">
            <a:avLst/>
          </a:prstGeom>
        </p:spPr>
      </p:pic>
      <p:pic>
        <p:nvPicPr>
          <p:cNvPr id="14" name="Picture 13" descr="Spotify_logo_horizontal_white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745" y="2588619"/>
            <a:ext cx="3246502" cy="1262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Cornerstone of </a:t>
            </a:r>
            <a:r>
              <a:rPr lang="en-US" dirty="0"/>
              <a:t>t</a:t>
            </a:r>
            <a:r>
              <a:rPr lang="en-US" dirty="0" smtClean="0"/>
              <a:t>hese </a:t>
            </a:r>
            <a:r>
              <a:rPr lang="en-US" dirty="0"/>
              <a:t>t</a:t>
            </a:r>
            <a:r>
              <a:rPr lang="en-US" dirty="0" smtClean="0"/>
              <a:t>op businesses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68</a:t>
            </a:fld>
            <a:endParaRPr lang="en-US" dirty="0"/>
          </a:p>
        </p:txBody>
      </p:sp>
      <p:pic>
        <p:nvPicPr>
          <p:cNvPr id="8" name="Picture 7" descr="500px-Linkedin.svg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276600"/>
            <a:ext cx="1895506" cy="1895506"/>
          </a:xfrm>
          <a:prstGeom prst="rect">
            <a:avLst/>
          </a:prstGeom>
        </p:spPr>
      </p:pic>
      <p:pic>
        <p:nvPicPr>
          <p:cNvPr id="9" name="Picture 8" descr="Facebook_logo_(square)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059971"/>
            <a:ext cx="1938458" cy="1938458"/>
          </a:xfrm>
          <a:prstGeom prst="rect">
            <a:avLst/>
          </a:prstGeom>
        </p:spPr>
      </p:pic>
      <p:pic>
        <p:nvPicPr>
          <p:cNvPr id="10" name="Picture 9" descr="500px-Lastfm_logo.sv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24" y="2755630"/>
            <a:ext cx="3655439" cy="921171"/>
          </a:xfrm>
          <a:prstGeom prst="rect">
            <a:avLst/>
          </a:prstGeom>
        </p:spPr>
      </p:pic>
      <p:pic>
        <p:nvPicPr>
          <p:cNvPr id="11" name="Picture 10" descr="Pandora2-Logo.sv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5254092"/>
            <a:ext cx="4456838" cy="918108"/>
          </a:xfrm>
          <a:prstGeom prst="rect">
            <a:avLst/>
          </a:prstGeom>
        </p:spPr>
      </p:pic>
      <p:pic>
        <p:nvPicPr>
          <p:cNvPr id="12" name="Picture 11" descr="IMDb_logo.svg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202" y="3833082"/>
            <a:ext cx="2704798" cy="1352399"/>
          </a:xfrm>
          <a:prstGeom prst="rect">
            <a:avLst/>
          </a:prstGeom>
        </p:spPr>
      </p:pic>
      <p:pic>
        <p:nvPicPr>
          <p:cNvPr id="13" name="Picture 12" descr="Netflix_logo.svg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016" y="1253772"/>
            <a:ext cx="2709358" cy="126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5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Analytics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today’s digital age, businesses often have hundreds of thousands of items to offer their customers</a:t>
            </a:r>
          </a:p>
          <a:p>
            <a:pPr marL="0" indent="0">
              <a:buNone/>
            </a:pPr>
            <a:endParaRPr lang="en-US" sz="500" dirty="0"/>
          </a:p>
          <a:p>
            <a:r>
              <a:rPr lang="en-US" dirty="0"/>
              <a:t>Excellent recommendation systems can make or break these businesses</a:t>
            </a:r>
          </a:p>
          <a:p>
            <a:pPr marL="0" indent="0">
              <a:buNone/>
            </a:pPr>
            <a:endParaRPr lang="en-US" sz="500" dirty="0"/>
          </a:p>
          <a:p>
            <a:r>
              <a:rPr lang="en-US" dirty="0"/>
              <a:t>Clustering algorithms, which are tailored to find similar customers or similar items, form the backbone of many of these recommendation systems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72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Preparing the player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Represent players as a vector of their statistics</a:t>
            </a:r>
          </a:p>
          <a:p>
            <a:pPr lvl="1"/>
            <a:r>
              <a:rPr lang="en-CA" dirty="0" smtClean="0"/>
              <a:t>E.g., Sidney Crosby in 2010 is [51, 58, 15, 63, 43, 71]</a:t>
            </a:r>
          </a:p>
          <a:p>
            <a:pPr lvl="1"/>
            <a:r>
              <a:rPr lang="en-CA" dirty="0" smtClean="0"/>
              <a:t>[Goals, Assists, +/-, Hits, Blocks, PIM]</a:t>
            </a:r>
          </a:p>
          <a:p>
            <a:pPr lvl="1"/>
            <a:r>
              <a:rPr lang="en-CA" dirty="0" smtClean="0"/>
              <a:t>Advanced stats can be added to these models</a:t>
            </a:r>
          </a:p>
          <a:p>
            <a:pPr lvl="1"/>
            <a:endParaRPr lang="en-CA" dirty="0"/>
          </a:p>
          <a:p>
            <a:r>
              <a:rPr lang="en-CA" dirty="0" smtClean="0"/>
              <a:t>Normalize stats by playing time</a:t>
            </a:r>
          </a:p>
          <a:p>
            <a:pPr lvl="1"/>
            <a:r>
              <a:rPr lang="en-CA" dirty="0" smtClean="0"/>
              <a:t>Take each stat and divide by number of minutes played for forwards and defensemen (use games started for goalies)</a:t>
            </a:r>
          </a:p>
          <a:p>
            <a:pPr lvl="1"/>
            <a:endParaRPr lang="en-CA" dirty="0" smtClean="0"/>
          </a:p>
          <a:p>
            <a:r>
              <a:rPr lang="en-CA" dirty="0" smtClean="0"/>
              <a:t>Standardize stats across all players of a position</a:t>
            </a:r>
          </a:p>
          <a:p>
            <a:pPr lvl="1"/>
            <a:r>
              <a:rPr lang="en-CA" dirty="0" smtClean="0"/>
              <a:t>Subtract the mean and divide by standard deviation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7</a:t>
            </a:fld>
            <a:endParaRPr lang="en-US"/>
          </a:p>
        </p:txBody>
      </p:sp>
      <p:sp>
        <p:nvSpPr>
          <p:cNvPr id="5" name="Cloud 4"/>
          <p:cNvSpPr/>
          <p:nvPr/>
        </p:nvSpPr>
        <p:spPr>
          <a:xfrm>
            <a:off x="7068013" y="2579413"/>
            <a:ext cx="1713678" cy="96274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/>
              <a:t>Project idea!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26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R. M. Bell, Y. </a:t>
            </a:r>
            <a:r>
              <a:rPr lang="en-US" dirty="0" err="1" smtClean="0"/>
              <a:t>Koren</a:t>
            </a:r>
            <a:r>
              <a:rPr lang="en-US" dirty="0" smtClean="0"/>
              <a:t>, C. </a:t>
            </a:r>
            <a:r>
              <a:rPr lang="en-US" dirty="0" err="1" smtClean="0"/>
              <a:t>Volinsky</a:t>
            </a:r>
            <a:r>
              <a:rPr lang="en-US" dirty="0" smtClean="0"/>
              <a:t>, “All Together Now: A Perspective on the Netflix Prize,” </a:t>
            </a:r>
            <a:r>
              <a:rPr lang="en-US" i="1" dirty="0" smtClean="0"/>
              <a:t>Chance</a:t>
            </a:r>
            <a:r>
              <a:rPr lang="en-US" dirty="0" smtClean="0"/>
              <a:t>, 23, pp. 24-29, 2010.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41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i="1" smtClean="0"/>
              <a:t>k</a:t>
            </a:r>
            <a:r>
              <a:rPr lang="en-CA" smtClean="0"/>
              <a:t>-means </a:t>
            </a:r>
            <a:r>
              <a:rPr lang="en-CA" dirty="0" smtClean="0"/>
              <a:t>clustering to identify player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8</a:t>
            </a:fld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1357288" y="1625626"/>
            <a:ext cx="6408712" cy="4150294"/>
            <a:chOff x="1763688" y="2159026"/>
            <a:chExt cx="6408712" cy="4150294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4355976" y="2498648"/>
              <a:ext cx="0" cy="2520280"/>
            </a:xfrm>
            <a:prstGeom prst="line">
              <a:avLst/>
            </a:prstGeom>
            <a:ln>
              <a:solidFill>
                <a:schemeClr val="tx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4355976" y="5018928"/>
              <a:ext cx="2520280" cy="0"/>
            </a:xfrm>
            <a:prstGeom prst="line">
              <a:avLst/>
            </a:prstGeom>
            <a:ln>
              <a:solidFill>
                <a:schemeClr val="tx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2339752" y="5018928"/>
              <a:ext cx="2016224" cy="921060"/>
            </a:xfrm>
            <a:prstGeom prst="line">
              <a:avLst/>
            </a:prstGeom>
            <a:ln>
              <a:solidFill>
                <a:schemeClr val="tx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020272" y="4868920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Goals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63688" y="5939988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PIM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211960" y="2159026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Blocked shots</a:t>
              </a:r>
              <a:endParaRPr lang="en-US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5364088" y="350100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5796136" y="4293096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3455876" y="30314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5272236" y="3847336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6214392" y="5587470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211960" y="5371446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4716016" y="5220152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451024" y="314096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3239852" y="3999736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2555776" y="3783712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563888" y="4328860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2555776" y="4436872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5929280" y="350100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4716016" y="5831976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5929280" y="4112832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5960429" y="2911355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569613" y="476090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4247964" y="3157362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Oval 40"/>
          <p:cNvSpPr/>
          <p:nvPr/>
        </p:nvSpPr>
        <p:spPr>
          <a:xfrm rot="2929587">
            <a:off x="2126296" y="2115866"/>
            <a:ext cx="1870229" cy="2508965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 rot="702474">
            <a:off x="4858876" y="2157943"/>
            <a:ext cx="1452660" cy="2013882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 rot="5947521">
            <a:off x="4094590" y="3629073"/>
            <a:ext cx="1551745" cy="256676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49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k</a:t>
            </a:r>
            <a:r>
              <a:rPr lang="en-US" dirty="0" smtClean="0"/>
              <a:t>-means Clustering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/>
          </p:nvPr>
        </p:nvGraphicFramePr>
        <p:xfrm>
          <a:off x="612648" y="1746481"/>
          <a:ext cx="3839823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9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636">
                <a:tc>
                  <a:txBody>
                    <a:bodyPr/>
                    <a:lstStyle/>
                    <a:p>
                      <a:pPr algn="l"/>
                      <a:r>
                        <a:rPr lang="en-US" sz="2200" i="1" dirty="0" smtClean="0"/>
                        <a:t>k</a:t>
                      </a:r>
                      <a:r>
                        <a:rPr lang="en-US" sz="2200" dirty="0" smtClean="0"/>
                        <a:t>-Means Clustering Algorithm</a:t>
                      </a:r>
                      <a:endParaRPr lang="en-US" sz="2200" dirty="0"/>
                    </a:p>
                  </a:txBody>
                  <a:tcPr>
                    <a:solidFill>
                      <a:schemeClr val="accent2">
                        <a:lumMod val="90000"/>
                        <a:lumOff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68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200" dirty="0" smtClean="0"/>
                        <a:t>1.  Specify desired number of 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2200" dirty="0" smtClean="0"/>
                        <a:t>     clusters </a:t>
                      </a:r>
                      <a:r>
                        <a:rPr lang="en-US" sz="2200" i="1" dirty="0" smtClean="0"/>
                        <a:t>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val 8"/>
          <p:cNvSpPr/>
          <p:nvPr/>
        </p:nvSpPr>
        <p:spPr>
          <a:xfrm>
            <a:off x="5343519" y="2431860"/>
            <a:ext cx="263304" cy="24783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952828" y="3376723"/>
            <a:ext cx="263304" cy="24783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819188" y="3931852"/>
            <a:ext cx="263304" cy="24783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068992" y="5166379"/>
            <a:ext cx="263304" cy="24783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602595" y="5444915"/>
            <a:ext cx="263304" cy="24783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Content Placeholder 5"/>
          <p:cNvGraphicFramePr>
            <a:graphicFrameLocks/>
          </p:cNvGraphicFramePr>
          <p:nvPr>
            <p:extLst/>
          </p:nvPr>
        </p:nvGraphicFramePr>
        <p:xfrm>
          <a:off x="612648" y="1746481"/>
          <a:ext cx="3839823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9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636">
                <a:tc>
                  <a:txBody>
                    <a:bodyPr/>
                    <a:lstStyle/>
                    <a:p>
                      <a:pPr algn="l"/>
                      <a:r>
                        <a:rPr lang="en-US" sz="2200" i="1" dirty="0" smtClean="0"/>
                        <a:t>k</a:t>
                      </a:r>
                      <a:r>
                        <a:rPr lang="en-US" sz="2200" dirty="0" smtClean="0"/>
                        <a:t>-Means Clustering Algorithm</a:t>
                      </a:r>
                      <a:endParaRPr lang="en-US" sz="2200" dirty="0"/>
                    </a:p>
                  </a:txBody>
                  <a:tcPr>
                    <a:solidFill>
                      <a:schemeClr val="accent2">
                        <a:lumMod val="90000"/>
                        <a:lumOff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68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200" dirty="0" smtClean="0"/>
                        <a:t>1.  Specify desired number of 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2200" dirty="0" smtClean="0"/>
                        <a:t>     clusters </a:t>
                      </a:r>
                      <a:r>
                        <a:rPr lang="en-US" sz="2200" i="1" dirty="0" smtClean="0"/>
                        <a:t>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6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2.  Randomly assign each data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     point to a cluster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" name="Oval 15"/>
          <p:cNvSpPr/>
          <p:nvPr/>
        </p:nvSpPr>
        <p:spPr>
          <a:xfrm>
            <a:off x="5337169" y="2425510"/>
            <a:ext cx="263304" cy="247833"/>
          </a:xfrm>
          <a:prstGeom prst="ellipse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946478" y="3370373"/>
            <a:ext cx="263304" cy="247833"/>
          </a:xfrm>
          <a:prstGeom prst="ellipse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596245" y="5438565"/>
            <a:ext cx="263304" cy="247833"/>
          </a:xfrm>
          <a:prstGeom prst="ellipse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828713" y="3925502"/>
            <a:ext cx="263304" cy="247833"/>
          </a:xfrm>
          <a:prstGeom prst="ellipse">
            <a:avLst/>
          </a:prstGeom>
          <a:solidFill>
            <a:srgbClr val="C4C4C4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078517" y="5160029"/>
            <a:ext cx="263304" cy="247833"/>
          </a:xfrm>
          <a:prstGeom prst="ellipse">
            <a:avLst/>
          </a:prstGeom>
          <a:solidFill>
            <a:srgbClr val="C4C4C4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Content Placeholder 5"/>
          <p:cNvGraphicFramePr>
            <a:graphicFrameLocks/>
          </p:cNvGraphicFramePr>
          <p:nvPr>
            <p:extLst/>
          </p:nvPr>
        </p:nvGraphicFramePr>
        <p:xfrm>
          <a:off x="612648" y="1746481"/>
          <a:ext cx="3839823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9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636">
                <a:tc>
                  <a:txBody>
                    <a:bodyPr/>
                    <a:lstStyle/>
                    <a:p>
                      <a:pPr algn="l"/>
                      <a:r>
                        <a:rPr lang="en-US" sz="2200" i="1" dirty="0" smtClean="0"/>
                        <a:t>k</a:t>
                      </a:r>
                      <a:r>
                        <a:rPr lang="en-US" sz="2200" dirty="0" smtClean="0"/>
                        <a:t>-Means Clustering Algorithm</a:t>
                      </a:r>
                      <a:endParaRPr lang="en-US" sz="2200" dirty="0"/>
                    </a:p>
                  </a:txBody>
                  <a:tcPr>
                    <a:solidFill>
                      <a:schemeClr val="accent2">
                        <a:lumMod val="90000"/>
                        <a:lumOff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68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200" dirty="0" smtClean="0"/>
                        <a:t>1.  Specify desired number of 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2200" dirty="0" smtClean="0"/>
                        <a:t>     clusters </a:t>
                      </a:r>
                      <a:r>
                        <a:rPr lang="en-US" sz="2200" i="1" dirty="0" smtClean="0"/>
                        <a:t>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6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2.  Randomly assign each data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     point to a cluster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6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3.</a:t>
                      </a:r>
                      <a:r>
                        <a:rPr lang="en-US" sz="2200" baseline="0" dirty="0" smtClean="0"/>
                        <a:t>  </a:t>
                      </a:r>
                      <a:r>
                        <a:rPr lang="en-US" sz="2200" dirty="0" smtClean="0"/>
                        <a:t>Compute cluster centroids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2" name="Multiply 21"/>
          <p:cNvSpPr/>
          <p:nvPr/>
        </p:nvSpPr>
        <p:spPr>
          <a:xfrm>
            <a:off x="6281494" y="3857471"/>
            <a:ext cx="388471" cy="448235"/>
          </a:xfrm>
          <a:prstGeom prst="mathMultiply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Multiply 22"/>
          <p:cNvSpPr/>
          <p:nvPr/>
        </p:nvSpPr>
        <p:spPr>
          <a:xfrm>
            <a:off x="6891056" y="4466712"/>
            <a:ext cx="388471" cy="448235"/>
          </a:xfrm>
          <a:prstGeom prst="mathMultiply">
            <a:avLst/>
          </a:prstGeom>
          <a:solidFill>
            <a:srgbClr val="C4C4C4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Content Placeholder 5"/>
          <p:cNvGraphicFramePr>
            <a:graphicFrameLocks/>
          </p:cNvGraphicFramePr>
          <p:nvPr>
            <p:extLst/>
          </p:nvPr>
        </p:nvGraphicFramePr>
        <p:xfrm>
          <a:off x="612648" y="1746481"/>
          <a:ext cx="3839823" cy="313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9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636">
                <a:tc>
                  <a:txBody>
                    <a:bodyPr/>
                    <a:lstStyle/>
                    <a:p>
                      <a:pPr algn="l"/>
                      <a:r>
                        <a:rPr lang="en-US" sz="2200" i="1" dirty="0" smtClean="0"/>
                        <a:t>k</a:t>
                      </a:r>
                      <a:r>
                        <a:rPr lang="en-US" sz="2200" dirty="0" smtClean="0"/>
                        <a:t>-Means Clustering Algorithm</a:t>
                      </a:r>
                      <a:endParaRPr lang="en-US" sz="2200" dirty="0"/>
                    </a:p>
                  </a:txBody>
                  <a:tcPr>
                    <a:solidFill>
                      <a:schemeClr val="accent2">
                        <a:lumMod val="90000"/>
                        <a:lumOff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68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200" dirty="0" smtClean="0"/>
                        <a:t>1.  Specify desired number of 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2200" dirty="0" smtClean="0"/>
                        <a:t>     clusters </a:t>
                      </a:r>
                      <a:r>
                        <a:rPr lang="en-US" sz="2200" i="1" dirty="0" smtClean="0"/>
                        <a:t>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6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2.  Randomly assign each data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     point to a cluster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6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3.</a:t>
                      </a:r>
                      <a:r>
                        <a:rPr lang="en-US" sz="2200" baseline="0" dirty="0" smtClean="0"/>
                        <a:t>  </a:t>
                      </a:r>
                      <a:r>
                        <a:rPr lang="en-US" sz="2200" dirty="0" smtClean="0"/>
                        <a:t>Compute cluster centroids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6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4.  Re-assign each point to the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     closest cluster centroid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Oval 24"/>
          <p:cNvSpPr/>
          <p:nvPr/>
        </p:nvSpPr>
        <p:spPr>
          <a:xfrm>
            <a:off x="7602595" y="5438565"/>
            <a:ext cx="263304" cy="247833"/>
          </a:xfrm>
          <a:prstGeom prst="ellipse">
            <a:avLst/>
          </a:prstGeom>
          <a:solidFill>
            <a:srgbClr val="C4C4C4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Content Placeholder 5"/>
          <p:cNvGraphicFramePr>
            <a:graphicFrameLocks/>
          </p:cNvGraphicFramePr>
          <p:nvPr>
            <p:extLst/>
          </p:nvPr>
        </p:nvGraphicFramePr>
        <p:xfrm>
          <a:off x="612648" y="1746481"/>
          <a:ext cx="3839823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9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2025">
                <a:tc>
                  <a:txBody>
                    <a:bodyPr/>
                    <a:lstStyle/>
                    <a:p>
                      <a:pPr algn="l"/>
                      <a:r>
                        <a:rPr lang="en-US" sz="2200" i="1" dirty="0" smtClean="0"/>
                        <a:t>k</a:t>
                      </a:r>
                      <a:r>
                        <a:rPr lang="en-US" sz="2200" dirty="0" smtClean="0"/>
                        <a:t>-Means Clustering Algorithm</a:t>
                      </a:r>
                      <a:endParaRPr lang="en-US" sz="2200" dirty="0"/>
                    </a:p>
                  </a:txBody>
                  <a:tcPr>
                    <a:solidFill>
                      <a:schemeClr val="accent2">
                        <a:lumMod val="90000"/>
                        <a:lumOff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18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200" dirty="0" smtClean="0"/>
                        <a:t>1.  Specify desired number of 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2200" dirty="0" smtClean="0"/>
                        <a:t>     clusters </a:t>
                      </a:r>
                      <a:r>
                        <a:rPr lang="en-US" sz="2200" i="1" dirty="0" smtClean="0"/>
                        <a:t>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21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2.  Randomly assign each data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     point to a cluster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3.</a:t>
                      </a:r>
                      <a:r>
                        <a:rPr lang="en-US" sz="2200" baseline="0" dirty="0" smtClean="0"/>
                        <a:t>  </a:t>
                      </a:r>
                      <a:r>
                        <a:rPr lang="en-US" sz="2200" dirty="0" smtClean="0"/>
                        <a:t>Compute cluster centroids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1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4.  Re-assign each point to the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     closest cluster centroid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2188">
                <a:tc>
                  <a:txBody>
                    <a:bodyPr/>
                    <a:lstStyle/>
                    <a:p>
                      <a:pPr marL="344488" marR="0" indent="-3444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dirty="0" smtClean="0"/>
                        <a:t>5.  Re-compute cluster centroids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5" name="Content Placeholder 5"/>
          <p:cNvGraphicFramePr>
            <a:graphicFrameLocks/>
          </p:cNvGraphicFramePr>
          <p:nvPr>
            <p:extLst/>
          </p:nvPr>
        </p:nvGraphicFramePr>
        <p:xfrm>
          <a:off x="623174" y="5647921"/>
          <a:ext cx="3829297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9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6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b="0" dirty="0" smtClean="0">
                          <a:solidFill>
                            <a:srgbClr val="000000"/>
                          </a:solidFill>
                        </a:rPr>
                        <a:t>6.  Repeat 4 and 5 until no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200" b="0" dirty="0" smtClean="0">
                          <a:solidFill>
                            <a:srgbClr val="000000"/>
                          </a:solidFill>
                        </a:rPr>
                        <a:t>     improvement is made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03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986 -0.15278 " pathEditMode="relative" ptsTypes="AA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951 0.05787 " pathEditMode="relative" ptsTypes="AA"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8" grpId="1" animBg="1"/>
      <p:bldP spid="19" grpId="0" animBg="1"/>
      <p:bldP spid="20" grpId="0" animBg="1"/>
      <p:bldP spid="22" grpId="0" animBg="1"/>
      <p:bldP spid="22" grpId="1" animBg="1"/>
      <p:bldP spid="23" grpId="0" animBg="1"/>
      <p:bldP spid="23" grpId="1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66.2167"/>
  <p:tag name="ORIGINALWIDTH" val="1022.122"/>
  <p:tag name="LATEXADDIN" val="\documentclass{article}&#10;\usepackage{amsmath}&#10;\pagestyle{empty}&#10;\begin{document}&#10;&#10;&#10;\begin{equation*}&#10;\gamma = \frac{1}{1+e^{-\alpha\|\mathbf{p}-\mathbf{q}\|_2}}&#10;\end{equation*}&#10;&#10;\end{document}"/>
  <p:tag name="IGUANATEXSIZE" val="28"/>
  <p:tag name="IGUANATEXCURSOR" val="153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4.4844"/>
  <p:tag name="ORIGINALWIDTH" val="755.9055"/>
  <p:tag name="LATEXADDIN" val="\documentclass{article}&#10;\usepackage{amsmath}&#10;\pagestyle{empty}&#10;\begin{document}&#10;&#10;&#10;\begin{equation*}&#10;\max\{\gamma,1-\gamma\}&#10;\end{equation*}&#10;&#10;\end{document}"/>
  <p:tag name="IGUANATEXSIZE" val="28"/>
  <p:tag name="IGUANATEXCURSOR" val="124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.222"/>
  <p:tag name="ORIGINALWIDTH" val="2984.627"/>
  <p:tag name="LATEXADDIN" val="\documentclass{article}&#10;\usepackage{amsmath}&#10;\pagestyle{empty}&#10;\begin{document}&#10;&#10;&#10;\begin{equation*}&#10;d_{ij} = \sqrt{(x_{i1}-x_{j1})^2 + (x_{i2}-x_{j2})^2 + \cdots + (x_{in}-x_{jn})^2}&#10;\end{equation*}&#10;&#10;\end{document}"/>
  <p:tag name="IGUANATEXSIZE" val="20"/>
  <p:tag name="IGUANATEXCURSOR" val="174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43.7195"/>
  <p:tag name="ORIGINALWIDTH" val="991.376"/>
  <p:tag name="LATEXADDIN" val="\documentclass{article}&#10;\usepackage{amsmath}&#10;\pagestyle{empty}&#10;\begin{document}&#10;&#10;&#10;\begin{equation*}&#10;\mathbf{c} = \frac{\mathbf{x}_1 + \ldots + \mathbf{x}_m}{m}&#10;\end{equation*}&#10;&#10;\end{document}"/>
  <p:tag name="IGUANATEXSIZE" val="20"/>
  <p:tag name="IGUANATEXCURSOR" val="131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heme/_rels/themeOverr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theme/_rels/themeOverr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theme/_rels/themeOverr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theme/_rels/themeOverr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theme/_rels/themeOverr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theme/_rels/themeOverr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theme/_rels/themeOverr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theme/_rels/themeOverr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reeze">
    <a:dk1>
      <a:sysClr val="windowText" lastClr="000000"/>
    </a:dk1>
    <a:lt1>
      <a:sysClr val="window" lastClr="FFFFFF"/>
    </a:lt1>
    <a:dk2>
      <a:srgbClr val="09213B"/>
    </a:dk2>
    <a:lt2>
      <a:srgbClr val="D5EDF4"/>
    </a:lt2>
    <a:accent1>
      <a:srgbClr val="2C7C9F"/>
    </a:accent1>
    <a:accent2>
      <a:srgbClr val="244A58"/>
    </a:accent2>
    <a:accent3>
      <a:srgbClr val="E2751D"/>
    </a:accent3>
    <a:accent4>
      <a:srgbClr val="FFB400"/>
    </a:accent4>
    <a:accent5>
      <a:srgbClr val="7EB606"/>
    </a:accent5>
    <a:accent6>
      <a:srgbClr val="C00000"/>
    </a:accent6>
    <a:hlink>
      <a:srgbClr val="7030A0"/>
    </a:hlink>
    <a:folHlink>
      <a:srgbClr val="00B0F0"/>
    </a:folHlink>
  </a:clrScheme>
  <a:fontScheme name="Adjacency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edian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  <a:blipFill>
        <a:blip xmlns:r="http://schemas.openxmlformats.org/officeDocument/2006/relationships" r:embed="rId2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Breeze">
    <a:dk1>
      <a:sysClr val="windowText" lastClr="000000"/>
    </a:dk1>
    <a:lt1>
      <a:sysClr val="window" lastClr="FFFFFF"/>
    </a:lt1>
    <a:dk2>
      <a:srgbClr val="09213B"/>
    </a:dk2>
    <a:lt2>
      <a:srgbClr val="D5EDF4"/>
    </a:lt2>
    <a:accent1>
      <a:srgbClr val="2C7C9F"/>
    </a:accent1>
    <a:accent2>
      <a:srgbClr val="244A58"/>
    </a:accent2>
    <a:accent3>
      <a:srgbClr val="E2751D"/>
    </a:accent3>
    <a:accent4>
      <a:srgbClr val="FFB400"/>
    </a:accent4>
    <a:accent5>
      <a:srgbClr val="7EB606"/>
    </a:accent5>
    <a:accent6>
      <a:srgbClr val="C00000"/>
    </a:accent6>
    <a:hlink>
      <a:srgbClr val="7030A0"/>
    </a:hlink>
    <a:folHlink>
      <a:srgbClr val="00B0F0"/>
    </a:folHlink>
  </a:clrScheme>
  <a:fontScheme name="Adjacency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edian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  <a:blipFill>
        <a:blip xmlns:r="http://schemas.openxmlformats.org/officeDocument/2006/relationships" r:embed="rId2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</a:bgFillStyleLst>
  </a:fmtScheme>
</a:themeOverride>
</file>

<file path=ppt/theme/themeOverride3.xml><?xml version="1.0" encoding="utf-8"?>
<a:themeOverride xmlns:a="http://schemas.openxmlformats.org/drawingml/2006/main">
  <a:clrScheme name="Breeze">
    <a:dk1>
      <a:sysClr val="windowText" lastClr="000000"/>
    </a:dk1>
    <a:lt1>
      <a:sysClr val="window" lastClr="FFFFFF"/>
    </a:lt1>
    <a:dk2>
      <a:srgbClr val="09213B"/>
    </a:dk2>
    <a:lt2>
      <a:srgbClr val="D5EDF4"/>
    </a:lt2>
    <a:accent1>
      <a:srgbClr val="2C7C9F"/>
    </a:accent1>
    <a:accent2>
      <a:srgbClr val="244A58"/>
    </a:accent2>
    <a:accent3>
      <a:srgbClr val="E2751D"/>
    </a:accent3>
    <a:accent4>
      <a:srgbClr val="FFB400"/>
    </a:accent4>
    <a:accent5>
      <a:srgbClr val="7EB606"/>
    </a:accent5>
    <a:accent6>
      <a:srgbClr val="C00000"/>
    </a:accent6>
    <a:hlink>
      <a:srgbClr val="7030A0"/>
    </a:hlink>
    <a:folHlink>
      <a:srgbClr val="00B0F0"/>
    </a:folHlink>
  </a:clrScheme>
  <a:fontScheme name="Adjacency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edian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  <a:blipFill>
        <a:blip xmlns:r="http://schemas.openxmlformats.org/officeDocument/2006/relationships" r:embed="rId2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</a:bgFillStyleLst>
  </a:fmtScheme>
</a:themeOverride>
</file>

<file path=ppt/theme/themeOverride4.xml><?xml version="1.0" encoding="utf-8"?>
<a:themeOverride xmlns:a="http://schemas.openxmlformats.org/drawingml/2006/main">
  <a:clrScheme name="Breeze">
    <a:dk1>
      <a:sysClr val="windowText" lastClr="000000"/>
    </a:dk1>
    <a:lt1>
      <a:sysClr val="window" lastClr="FFFFFF"/>
    </a:lt1>
    <a:dk2>
      <a:srgbClr val="09213B"/>
    </a:dk2>
    <a:lt2>
      <a:srgbClr val="D5EDF4"/>
    </a:lt2>
    <a:accent1>
      <a:srgbClr val="2C7C9F"/>
    </a:accent1>
    <a:accent2>
      <a:srgbClr val="244A58"/>
    </a:accent2>
    <a:accent3>
      <a:srgbClr val="E2751D"/>
    </a:accent3>
    <a:accent4>
      <a:srgbClr val="FFB400"/>
    </a:accent4>
    <a:accent5>
      <a:srgbClr val="7EB606"/>
    </a:accent5>
    <a:accent6>
      <a:srgbClr val="C00000"/>
    </a:accent6>
    <a:hlink>
      <a:srgbClr val="7030A0"/>
    </a:hlink>
    <a:folHlink>
      <a:srgbClr val="00B0F0"/>
    </a:folHlink>
  </a:clrScheme>
  <a:fontScheme name="Adjacency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edian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  <a:blipFill>
        <a:blip xmlns:r="http://schemas.openxmlformats.org/officeDocument/2006/relationships" r:embed="rId2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</a:bgFillStyleLst>
  </a:fmtScheme>
</a:themeOverride>
</file>

<file path=ppt/theme/themeOverride5.xml><?xml version="1.0" encoding="utf-8"?>
<a:themeOverride xmlns:a="http://schemas.openxmlformats.org/drawingml/2006/main">
  <a:clrScheme name="Breeze">
    <a:dk1>
      <a:sysClr val="windowText" lastClr="000000"/>
    </a:dk1>
    <a:lt1>
      <a:sysClr val="window" lastClr="FFFFFF"/>
    </a:lt1>
    <a:dk2>
      <a:srgbClr val="09213B"/>
    </a:dk2>
    <a:lt2>
      <a:srgbClr val="D5EDF4"/>
    </a:lt2>
    <a:accent1>
      <a:srgbClr val="2C7C9F"/>
    </a:accent1>
    <a:accent2>
      <a:srgbClr val="244A58"/>
    </a:accent2>
    <a:accent3>
      <a:srgbClr val="E2751D"/>
    </a:accent3>
    <a:accent4>
      <a:srgbClr val="FFB400"/>
    </a:accent4>
    <a:accent5>
      <a:srgbClr val="7EB606"/>
    </a:accent5>
    <a:accent6>
      <a:srgbClr val="C00000"/>
    </a:accent6>
    <a:hlink>
      <a:srgbClr val="7030A0"/>
    </a:hlink>
    <a:folHlink>
      <a:srgbClr val="00B0F0"/>
    </a:folHlink>
  </a:clrScheme>
  <a:fontScheme name="Adjacency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edian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  <a:blipFill>
        <a:blip xmlns:r="http://schemas.openxmlformats.org/officeDocument/2006/relationships" r:embed="rId2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</a:bgFillStyleLst>
  </a:fmtScheme>
</a:themeOverride>
</file>

<file path=ppt/theme/themeOverride6.xml><?xml version="1.0" encoding="utf-8"?>
<a:themeOverride xmlns:a="http://schemas.openxmlformats.org/drawingml/2006/main">
  <a:clrScheme name="Breeze">
    <a:dk1>
      <a:sysClr val="windowText" lastClr="000000"/>
    </a:dk1>
    <a:lt1>
      <a:sysClr val="window" lastClr="FFFFFF"/>
    </a:lt1>
    <a:dk2>
      <a:srgbClr val="09213B"/>
    </a:dk2>
    <a:lt2>
      <a:srgbClr val="D5EDF4"/>
    </a:lt2>
    <a:accent1>
      <a:srgbClr val="2C7C9F"/>
    </a:accent1>
    <a:accent2>
      <a:srgbClr val="244A58"/>
    </a:accent2>
    <a:accent3>
      <a:srgbClr val="E2751D"/>
    </a:accent3>
    <a:accent4>
      <a:srgbClr val="FFB400"/>
    </a:accent4>
    <a:accent5>
      <a:srgbClr val="7EB606"/>
    </a:accent5>
    <a:accent6>
      <a:srgbClr val="C00000"/>
    </a:accent6>
    <a:hlink>
      <a:srgbClr val="7030A0"/>
    </a:hlink>
    <a:folHlink>
      <a:srgbClr val="00B0F0"/>
    </a:folHlink>
  </a:clrScheme>
  <a:fontScheme name="Adjacency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edian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  <a:blipFill>
        <a:blip xmlns:r="http://schemas.openxmlformats.org/officeDocument/2006/relationships" r:embed="rId2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</a:bgFillStyleLst>
  </a:fmtScheme>
</a:themeOverride>
</file>

<file path=ppt/theme/themeOverride7.xml><?xml version="1.0" encoding="utf-8"?>
<a:themeOverride xmlns:a="http://schemas.openxmlformats.org/drawingml/2006/main">
  <a:clrScheme name="Breeze">
    <a:dk1>
      <a:sysClr val="windowText" lastClr="000000"/>
    </a:dk1>
    <a:lt1>
      <a:sysClr val="window" lastClr="FFFFFF"/>
    </a:lt1>
    <a:dk2>
      <a:srgbClr val="09213B"/>
    </a:dk2>
    <a:lt2>
      <a:srgbClr val="D5EDF4"/>
    </a:lt2>
    <a:accent1>
      <a:srgbClr val="2C7C9F"/>
    </a:accent1>
    <a:accent2>
      <a:srgbClr val="244A58"/>
    </a:accent2>
    <a:accent3>
      <a:srgbClr val="E2751D"/>
    </a:accent3>
    <a:accent4>
      <a:srgbClr val="FFB400"/>
    </a:accent4>
    <a:accent5>
      <a:srgbClr val="7EB606"/>
    </a:accent5>
    <a:accent6>
      <a:srgbClr val="C00000"/>
    </a:accent6>
    <a:hlink>
      <a:srgbClr val="7030A0"/>
    </a:hlink>
    <a:folHlink>
      <a:srgbClr val="00B0F0"/>
    </a:folHlink>
  </a:clrScheme>
  <a:fontScheme name="Adjacency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edian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  <a:blipFill>
        <a:blip xmlns:r="http://schemas.openxmlformats.org/officeDocument/2006/relationships" r:embed="rId2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</a:bgFillStyleLst>
  </a:fmtScheme>
</a:themeOverride>
</file>

<file path=ppt/theme/themeOverride8.xml><?xml version="1.0" encoding="utf-8"?>
<a:themeOverride xmlns:a="http://schemas.openxmlformats.org/drawingml/2006/main">
  <a:clrScheme name="Breeze">
    <a:dk1>
      <a:sysClr val="windowText" lastClr="000000"/>
    </a:dk1>
    <a:lt1>
      <a:sysClr val="window" lastClr="FFFFFF"/>
    </a:lt1>
    <a:dk2>
      <a:srgbClr val="09213B"/>
    </a:dk2>
    <a:lt2>
      <a:srgbClr val="D5EDF4"/>
    </a:lt2>
    <a:accent1>
      <a:srgbClr val="2C7C9F"/>
    </a:accent1>
    <a:accent2>
      <a:srgbClr val="244A58"/>
    </a:accent2>
    <a:accent3>
      <a:srgbClr val="E2751D"/>
    </a:accent3>
    <a:accent4>
      <a:srgbClr val="FFB400"/>
    </a:accent4>
    <a:accent5>
      <a:srgbClr val="7EB606"/>
    </a:accent5>
    <a:accent6>
      <a:srgbClr val="C00000"/>
    </a:accent6>
    <a:hlink>
      <a:srgbClr val="7030A0"/>
    </a:hlink>
    <a:folHlink>
      <a:srgbClr val="00B0F0"/>
    </a:folHlink>
  </a:clrScheme>
  <a:fontScheme name="Adjacency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edian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  <a:blipFill>
        <a:blip xmlns:r="http://schemas.openxmlformats.org/officeDocument/2006/relationships" r:embed="rId2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19439</TotalTime>
  <Words>3328</Words>
  <Application>Microsoft Office PowerPoint</Application>
  <PresentationFormat>On-screen Show (4:3)</PresentationFormat>
  <Paragraphs>689</Paragraphs>
  <Slides>70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6" baseType="lpstr">
      <vt:lpstr>SimSun</vt:lpstr>
      <vt:lpstr>Arial</vt:lpstr>
      <vt:lpstr>Calibri</vt:lpstr>
      <vt:lpstr>Garamond</vt:lpstr>
      <vt:lpstr>Office Theme</vt:lpstr>
      <vt:lpstr>Equation</vt:lpstr>
      <vt:lpstr>Hockey analytics</vt:lpstr>
      <vt:lpstr>A real application</vt:lpstr>
      <vt:lpstr>The incident</vt:lpstr>
      <vt:lpstr>Hockey background</vt:lpstr>
      <vt:lpstr>How it all started</vt:lpstr>
      <vt:lpstr>Project 1: Quantifying the value of player types</vt:lpstr>
      <vt:lpstr>Preparing the player data</vt:lpstr>
      <vt:lpstr>k-means clustering to identify player types</vt:lpstr>
      <vt:lpstr>k-means Clustering</vt:lpstr>
      <vt:lpstr>Characteristics of the four forward clusters</vt:lpstr>
      <vt:lpstr>Example player classification from 2013-2014</vt:lpstr>
      <vt:lpstr>Regression to value each player type</vt:lpstr>
      <vt:lpstr>Model selection</vt:lpstr>
      <vt:lpstr>What do the regression coefficients mean?</vt:lpstr>
      <vt:lpstr>Project 2: Individualizing player valuations</vt:lpstr>
      <vt:lpstr>Split personality method</vt:lpstr>
      <vt:lpstr>How to compute the weights?</vt:lpstr>
      <vt:lpstr>Validate split personality analysis</vt:lpstr>
      <vt:lpstr>Olympics…is there an optimal team?</vt:lpstr>
      <vt:lpstr>A real application</vt:lpstr>
      <vt:lpstr>A real application</vt:lpstr>
      <vt:lpstr>Analytics in action</vt:lpstr>
      <vt:lpstr>References</vt:lpstr>
      <vt:lpstr>Break</vt:lpstr>
      <vt:lpstr>Netflix</vt:lpstr>
      <vt:lpstr>A long time ago…</vt:lpstr>
      <vt:lpstr>Beginnings of Netflix</vt:lpstr>
      <vt:lpstr>The evolution of Netflix</vt:lpstr>
      <vt:lpstr>Cinematch</vt:lpstr>
      <vt:lpstr>The Netflix Prize</vt:lpstr>
      <vt:lpstr>Contest Rules</vt:lpstr>
      <vt:lpstr>Data</vt:lpstr>
      <vt:lpstr>Initial Results</vt:lpstr>
      <vt:lpstr>Progress During the Contest</vt:lpstr>
      <vt:lpstr>Competition Intensifies</vt:lpstr>
      <vt:lpstr>Last Call Announced</vt:lpstr>
      <vt:lpstr>The Netflix Prize: The Final 30 Days</vt:lpstr>
      <vt:lpstr>Winners are Declared!</vt:lpstr>
      <vt:lpstr>Predicting the Best User Ratings </vt:lpstr>
      <vt:lpstr>Types of recommendation systems</vt:lpstr>
      <vt:lpstr>Content filtering</vt:lpstr>
      <vt:lpstr>Content filtering via clustering</vt:lpstr>
      <vt:lpstr>MovieLens Dataset</vt:lpstr>
      <vt:lpstr>Why Clustering?</vt:lpstr>
      <vt:lpstr>Types of Clustering Methods</vt:lpstr>
      <vt:lpstr>Distance Between Points</vt:lpstr>
      <vt:lpstr>Other Popular Distance Metrics</vt:lpstr>
      <vt:lpstr>Distance Example</vt:lpstr>
      <vt:lpstr>Distance Example</vt:lpstr>
      <vt:lpstr>Distance Between Clusters</vt:lpstr>
      <vt:lpstr>Distance Between Clusters</vt:lpstr>
      <vt:lpstr>Normalize data</vt:lpstr>
      <vt:lpstr>Revenue in Millions</vt:lpstr>
      <vt:lpstr>Revenue in Thousands</vt:lpstr>
      <vt:lpstr>Hierarchical clustering</vt:lpstr>
      <vt:lpstr>Hierarchical clustering</vt:lpstr>
      <vt:lpstr>Hierarchical clustering</vt:lpstr>
      <vt:lpstr>Hierarchical clustering</vt:lpstr>
      <vt:lpstr>Hierarchical clustering</vt:lpstr>
      <vt:lpstr>Hierarchical clustering</vt:lpstr>
      <vt:lpstr>Hierarchical clustering</vt:lpstr>
      <vt:lpstr>Hierarchical clustering</vt:lpstr>
      <vt:lpstr>Hierarchical clustering</vt:lpstr>
      <vt:lpstr>Display Cluster Process</vt:lpstr>
      <vt:lpstr>Selecting clusters</vt:lpstr>
      <vt:lpstr>Cluster-based recommendations</vt:lpstr>
      <vt:lpstr>Beyond Movies: Mass Personalization</vt:lpstr>
      <vt:lpstr>Cornerstone of these top businesses</vt:lpstr>
      <vt:lpstr>Analytics in Action</vt:lpstr>
      <vt:lpstr>References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</dc:creator>
  <cp:lastModifiedBy>Tim</cp:lastModifiedBy>
  <cp:revision>714</cp:revision>
  <dcterms:created xsi:type="dcterms:W3CDTF">2012-09-13T21:49:46Z</dcterms:created>
  <dcterms:modified xsi:type="dcterms:W3CDTF">2020-10-26T17:34:44Z</dcterms:modified>
</cp:coreProperties>
</file>