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sldIdLst>
    <p:sldId id="316" r:id="rId2"/>
    <p:sldId id="326" r:id="rId3"/>
    <p:sldId id="436" r:id="rId4"/>
    <p:sldId id="484" r:id="rId5"/>
    <p:sldId id="433" r:id="rId6"/>
    <p:sldId id="434" r:id="rId7"/>
    <p:sldId id="524" r:id="rId8"/>
    <p:sldId id="435" r:id="rId9"/>
    <p:sldId id="485" r:id="rId10"/>
    <p:sldId id="486" r:id="rId11"/>
    <p:sldId id="523" r:id="rId12"/>
    <p:sldId id="487" r:id="rId13"/>
    <p:sldId id="488" r:id="rId14"/>
    <p:sldId id="489" r:id="rId15"/>
    <p:sldId id="490" r:id="rId16"/>
    <p:sldId id="491" r:id="rId17"/>
    <p:sldId id="492" r:id="rId18"/>
    <p:sldId id="493" r:id="rId19"/>
    <p:sldId id="494" r:id="rId20"/>
    <p:sldId id="495" r:id="rId21"/>
    <p:sldId id="496" r:id="rId22"/>
    <p:sldId id="497" r:id="rId23"/>
    <p:sldId id="498" r:id="rId24"/>
    <p:sldId id="499" r:id="rId25"/>
    <p:sldId id="500" r:id="rId26"/>
    <p:sldId id="502" r:id="rId27"/>
    <p:sldId id="501" r:id="rId28"/>
    <p:sldId id="503" r:id="rId29"/>
    <p:sldId id="504" r:id="rId30"/>
    <p:sldId id="505" r:id="rId31"/>
    <p:sldId id="506" r:id="rId32"/>
    <p:sldId id="507" r:id="rId33"/>
    <p:sldId id="508" r:id="rId34"/>
    <p:sldId id="509" r:id="rId35"/>
    <p:sldId id="510" r:id="rId36"/>
    <p:sldId id="513" r:id="rId37"/>
    <p:sldId id="514" r:id="rId38"/>
    <p:sldId id="515" r:id="rId39"/>
    <p:sldId id="516" r:id="rId40"/>
    <p:sldId id="517" r:id="rId41"/>
    <p:sldId id="518" r:id="rId42"/>
    <p:sldId id="519" r:id="rId43"/>
    <p:sldId id="521" r:id="rId44"/>
    <p:sldId id="522" r:id="rId45"/>
    <p:sldId id="393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stin" initials="J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93"/>
    <p:restoredTop sz="94830"/>
  </p:normalViewPr>
  <p:slideViewPr>
    <p:cSldViewPr snapToGrid="0" snapToObjects="1">
      <p:cViewPr varScale="1">
        <p:scale>
          <a:sx n="157" d="100"/>
          <a:sy n="157" d="100"/>
        </p:scale>
        <p:origin x="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6F109-2067-6F43-A720-49D429A5A09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427403-D278-A442-BEF2-ACB9E3BB2B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962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70F8A-9D74-754E-99E0-CD7A85546C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E5A04A-13A4-FD48-9BA3-887D149841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172D35-3377-344E-B5DB-6C7A41E29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CC30D0-23F5-7C45-8044-88905B8DB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0C4E10-F0DA-D842-98B1-168AC667C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652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BDAF5-F4AC-3049-B7DF-33B462F2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D10D54-B79F-1C46-97E9-35600982A3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6C649B-2609-C84C-95E9-C94A1EEE2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3F83F1-5D9D-5E4B-B261-4224E8690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3519C2-F3EA-894D-8BE7-B0938855B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120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691F54-E59C-2D43-836A-A3FFBF3A3A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9D97B9-C057-0A49-99B8-A7713939AF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6BFDA0-E997-A747-9DB3-3E9B36619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428B7-F6CA-7E4D-A068-7851C80D8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B1E81D-B0B9-8444-A9AB-918578464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9555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M Title Bands and Glo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76" y="-1159933"/>
            <a:ext cx="8333113" cy="8656280"/>
          </a:xfrm>
          <a:prstGeom prst="rect">
            <a:avLst/>
          </a:prstGeom>
        </p:spPr>
      </p:pic>
      <p:sp>
        <p:nvSpPr>
          <p:cNvPr id="18" name="Parallelogram 4"/>
          <p:cNvSpPr>
            <a:spLocks/>
          </p:cNvSpPr>
          <p:nvPr userDrawn="1"/>
        </p:nvSpPr>
        <p:spPr>
          <a:xfrm rot="10800000">
            <a:off x="1437276" y="-797251"/>
            <a:ext cx="11788497" cy="1060524"/>
          </a:xfrm>
          <a:custGeom>
            <a:avLst/>
            <a:gdLst>
              <a:gd name="connsiteX0" fmla="*/ 0 w 11004698"/>
              <a:gd name="connsiteY0" fmla="*/ 1297172 h 1297172"/>
              <a:gd name="connsiteX1" fmla="*/ 324293 w 11004698"/>
              <a:gd name="connsiteY1" fmla="*/ 0 h 1297172"/>
              <a:gd name="connsiteX2" fmla="*/ 11004698 w 11004698"/>
              <a:gd name="connsiteY2" fmla="*/ 0 h 1297172"/>
              <a:gd name="connsiteX3" fmla="*/ 10680405 w 11004698"/>
              <a:gd name="connsiteY3" fmla="*/ 1297172 h 1297172"/>
              <a:gd name="connsiteX4" fmla="*/ 0 w 11004698"/>
              <a:gd name="connsiteY4" fmla="*/ 1297172 h 1297172"/>
              <a:gd name="connsiteX0" fmla="*/ 0 w 11445949"/>
              <a:gd name="connsiteY0" fmla="*/ 1297172 h 1297172"/>
              <a:gd name="connsiteX1" fmla="*/ 324293 w 11445949"/>
              <a:gd name="connsiteY1" fmla="*/ 0 h 1297172"/>
              <a:gd name="connsiteX2" fmla="*/ 11004698 w 11445949"/>
              <a:gd name="connsiteY2" fmla="*/ 0 h 1297172"/>
              <a:gd name="connsiteX3" fmla="*/ 11445949 w 11445949"/>
              <a:gd name="connsiteY3" fmla="*/ 1286539 h 1297172"/>
              <a:gd name="connsiteX4" fmla="*/ 0 w 11445949"/>
              <a:gd name="connsiteY4" fmla="*/ 1297172 h 1297172"/>
              <a:gd name="connsiteX0" fmla="*/ 526312 w 11121656"/>
              <a:gd name="connsiteY0" fmla="*/ 1318437 h 1318437"/>
              <a:gd name="connsiteX1" fmla="*/ 0 w 11121656"/>
              <a:gd name="connsiteY1" fmla="*/ 0 h 1318437"/>
              <a:gd name="connsiteX2" fmla="*/ 10680405 w 11121656"/>
              <a:gd name="connsiteY2" fmla="*/ 0 h 1318437"/>
              <a:gd name="connsiteX3" fmla="*/ 11121656 w 11121656"/>
              <a:gd name="connsiteY3" fmla="*/ 1286539 h 1318437"/>
              <a:gd name="connsiteX4" fmla="*/ 526312 w 11121656"/>
              <a:gd name="connsiteY4" fmla="*/ 1318437 h 1318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1656" h="1318437">
                <a:moveTo>
                  <a:pt x="526312" y="1318437"/>
                </a:moveTo>
                <a:lnTo>
                  <a:pt x="0" y="0"/>
                </a:lnTo>
                <a:lnTo>
                  <a:pt x="10680405" y="0"/>
                </a:lnTo>
                <a:lnTo>
                  <a:pt x="11121656" y="1286539"/>
                </a:lnTo>
                <a:lnTo>
                  <a:pt x="526312" y="1318437"/>
                </a:lnTo>
                <a:close/>
              </a:path>
            </a:pathLst>
          </a:custGeom>
          <a:solidFill>
            <a:srgbClr val="115784"/>
          </a:solidFill>
          <a:ln w="25400">
            <a:solidFill>
              <a:srgbClr val="115784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7497" y="2288732"/>
            <a:ext cx="9955646" cy="879475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 sz="4400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2127497" y="3439551"/>
            <a:ext cx="8515941" cy="82867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/>
          </a:p>
        </p:txBody>
      </p:sp>
      <p:sp>
        <p:nvSpPr>
          <p:cNvPr id="16" name="Parallelogram 4"/>
          <p:cNvSpPr/>
          <p:nvPr userDrawn="1"/>
        </p:nvSpPr>
        <p:spPr>
          <a:xfrm rot="10800000">
            <a:off x="1854593" y="2260082"/>
            <a:ext cx="11343954" cy="1060524"/>
          </a:xfrm>
          <a:custGeom>
            <a:avLst/>
            <a:gdLst>
              <a:gd name="connsiteX0" fmla="*/ 0 w 11004698"/>
              <a:gd name="connsiteY0" fmla="*/ 1297172 h 1297172"/>
              <a:gd name="connsiteX1" fmla="*/ 324293 w 11004698"/>
              <a:gd name="connsiteY1" fmla="*/ 0 h 1297172"/>
              <a:gd name="connsiteX2" fmla="*/ 11004698 w 11004698"/>
              <a:gd name="connsiteY2" fmla="*/ 0 h 1297172"/>
              <a:gd name="connsiteX3" fmla="*/ 10680405 w 11004698"/>
              <a:gd name="connsiteY3" fmla="*/ 1297172 h 1297172"/>
              <a:gd name="connsiteX4" fmla="*/ 0 w 11004698"/>
              <a:gd name="connsiteY4" fmla="*/ 1297172 h 1297172"/>
              <a:gd name="connsiteX0" fmla="*/ 0 w 11445949"/>
              <a:gd name="connsiteY0" fmla="*/ 1297172 h 1297172"/>
              <a:gd name="connsiteX1" fmla="*/ 324293 w 11445949"/>
              <a:gd name="connsiteY1" fmla="*/ 0 h 1297172"/>
              <a:gd name="connsiteX2" fmla="*/ 11004698 w 11445949"/>
              <a:gd name="connsiteY2" fmla="*/ 0 h 1297172"/>
              <a:gd name="connsiteX3" fmla="*/ 11445949 w 11445949"/>
              <a:gd name="connsiteY3" fmla="*/ 1286539 h 1297172"/>
              <a:gd name="connsiteX4" fmla="*/ 0 w 11445949"/>
              <a:gd name="connsiteY4" fmla="*/ 1297172 h 1297172"/>
              <a:gd name="connsiteX0" fmla="*/ 526312 w 11121656"/>
              <a:gd name="connsiteY0" fmla="*/ 1318437 h 1318437"/>
              <a:gd name="connsiteX1" fmla="*/ 0 w 11121656"/>
              <a:gd name="connsiteY1" fmla="*/ 0 h 1318437"/>
              <a:gd name="connsiteX2" fmla="*/ 10680405 w 11121656"/>
              <a:gd name="connsiteY2" fmla="*/ 0 h 1318437"/>
              <a:gd name="connsiteX3" fmla="*/ 11121656 w 11121656"/>
              <a:gd name="connsiteY3" fmla="*/ 1286539 h 1318437"/>
              <a:gd name="connsiteX4" fmla="*/ 526312 w 11121656"/>
              <a:gd name="connsiteY4" fmla="*/ 1318437 h 1318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1656" h="1318437">
                <a:moveTo>
                  <a:pt x="526312" y="1318437"/>
                </a:moveTo>
                <a:lnTo>
                  <a:pt x="0" y="0"/>
                </a:lnTo>
                <a:lnTo>
                  <a:pt x="10680405" y="0"/>
                </a:lnTo>
                <a:lnTo>
                  <a:pt x="11121656" y="1286539"/>
                </a:lnTo>
                <a:lnTo>
                  <a:pt x="526312" y="1318437"/>
                </a:lnTo>
                <a:close/>
              </a:path>
            </a:pathLst>
          </a:custGeom>
          <a:noFill/>
          <a:ln w="22225">
            <a:solidFill>
              <a:srgbClr val="76AB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rallelogram 4"/>
          <p:cNvSpPr>
            <a:spLocks/>
          </p:cNvSpPr>
          <p:nvPr userDrawn="1"/>
        </p:nvSpPr>
        <p:spPr>
          <a:xfrm rot="10800000">
            <a:off x="1632321" y="-873713"/>
            <a:ext cx="11788497" cy="1060524"/>
          </a:xfrm>
          <a:custGeom>
            <a:avLst/>
            <a:gdLst>
              <a:gd name="connsiteX0" fmla="*/ 0 w 11004698"/>
              <a:gd name="connsiteY0" fmla="*/ 1297172 h 1297172"/>
              <a:gd name="connsiteX1" fmla="*/ 324293 w 11004698"/>
              <a:gd name="connsiteY1" fmla="*/ 0 h 1297172"/>
              <a:gd name="connsiteX2" fmla="*/ 11004698 w 11004698"/>
              <a:gd name="connsiteY2" fmla="*/ 0 h 1297172"/>
              <a:gd name="connsiteX3" fmla="*/ 10680405 w 11004698"/>
              <a:gd name="connsiteY3" fmla="*/ 1297172 h 1297172"/>
              <a:gd name="connsiteX4" fmla="*/ 0 w 11004698"/>
              <a:gd name="connsiteY4" fmla="*/ 1297172 h 1297172"/>
              <a:gd name="connsiteX0" fmla="*/ 0 w 11445949"/>
              <a:gd name="connsiteY0" fmla="*/ 1297172 h 1297172"/>
              <a:gd name="connsiteX1" fmla="*/ 324293 w 11445949"/>
              <a:gd name="connsiteY1" fmla="*/ 0 h 1297172"/>
              <a:gd name="connsiteX2" fmla="*/ 11004698 w 11445949"/>
              <a:gd name="connsiteY2" fmla="*/ 0 h 1297172"/>
              <a:gd name="connsiteX3" fmla="*/ 11445949 w 11445949"/>
              <a:gd name="connsiteY3" fmla="*/ 1286539 h 1297172"/>
              <a:gd name="connsiteX4" fmla="*/ 0 w 11445949"/>
              <a:gd name="connsiteY4" fmla="*/ 1297172 h 1297172"/>
              <a:gd name="connsiteX0" fmla="*/ 526312 w 11121656"/>
              <a:gd name="connsiteY0" fmla="*/ 1318437 h 1318437"/>
              <a:gd name="connsiteX1" fmla="*/ 0 w 11121656"/>
              <a:gd name="connsiteY1" fmla="*/ 0 h 1318437"/>
              <a:gd name="connsiteX2" fmla="*/ 10680405 w 11121656"/>
              <a:gd name="connsiteY2" fmla="*/ 0 h 1318437"/>
              <a:gd name="connsiteX3" fmla="*/ 11121656 w 11121656"/>
              <a:gd name="connsiteY3" fmla="*/ 1286539 h 1318437"/>
              <a:gd name="connsiteX4" fmla="*/ 526312 w 11121656"/>
              <a:gd name="connsiteY4" fmla="*/ 1318437 h 1318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1656" h="1318437">
                <a:moveTo>
                  <a:pt x="526312" y="1318437"/>
                </a:moveTo>
                <a:lnTo>
                  <a:pt x="0" y="0"/>
                </a:lnTo>
                <a:lnTo>
                  <a:pt x="10680405" y="0"/>
                </a:lnTo>
                <a:lnTo>
                  <a:pt x="11121656" y="1286539"/>
                </a:lnTo>
                <a:lnTo>
                  <a:pt x="526312" y="1318437"/>
                </a:ln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 w="25400">
            <a:solidFill>
              <a:schemeClr val="tx1">
                <a:lumMod val="25000"/>
                <a:lumOff val="75000"/>
              </a:schemeClr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arallelogram 4"/>
          <p:cNvSpPr>
            <a:spLocks/>
          </p:cNvSpPr>
          <p:nvPr userDrawn="1"/>
        </p:nvSpPr>
        <p:spPr>
          <a:xfrm rot="10800000">
            <a:off x="1854593" y="-916196"/>
            <a:ext cx="11788497" cy="1060524"/>
          </a:xfrm>
          <a:custGeom>
            <a:avLst/>
            <a:gdLst>
              <a:gd name="connsiteX0" fmla="*/ 0 w 11004698"/>
              <a:gd name="connsiteY0" fmla="*/ 1297172 h 1297172"/>
              <a:gd name="connsiteX1" fmla="*/ 324293 w 11004698"/>
              <a:gd name="connsiteY1" fmla="*/ 0 h 1297172"/>
              <a:gd name="connsiteX2" fmla="*/ 11004698 w 11004698"/>
              <a:gd name="connsiteY2" fmla="*/ 0 h 1297172"/>
              <a:gd name="connsiteX3" fmla="*/ 10680405 w 11004698"/>
              <a:gd name="connsiteY3" fmla="*/ 1297172 h 1297172"/>
              <a:gd name="connsiteX4" fmla="*/ 0 w 11004698"/>
              <a:gd name="connsiteY4" fmla="*/ 1297172 h 1297172"/>
              <a:gd name="connsiteX0" fmla="*/ 0 w 11445949"/>
              <a:gd name="connsiteY0" fmla="*/ 1297172 h 1297172"/>
              <a:gd name="connsiteX1" fmla="*/ 324293 w 11445949"/>
              <a:gd name="connsiteY1" fmla="*/ 0 h 1297172"/>
              <a:gd name="connsiteX2" fmla="*/ 11004698 w 11445949"/>
              <a:gd name="connsiteY2" fmla="*/ 0 h 1297172"/>
              <a:gd name="connsiteX3" fmla="*/ 11445949 w 11445949"/>
              <a:gd name="connsiteY3" fmla="*/ 1286539 h 1297172"/>
              <a:gd name="connsiteX4" fmla="*/ 0 w 11445949"/>
              <a:gd name="connsiteY4" fmla="*/ 1297172 h 1297172"/>
              <a:gd name="connsiteX0" fmla="*/ 526312 w 11121656"/>
              <a:gd name="connsiteY0" fmla="*/ 1318437 h 1318437"/>
              <a:gd name="connsiteX1" fmla="*/ 0 w 11121656"/>
              <a:gd name="connsiteY1" fmla="*/ 0 h 1318437"/>
              <a:gd name="connsiteX2" fmla="*/ 10680405 w 11121656"/>
              <a:gd name="connsiteY2" fmla="*/ 0 h 1318437"/>
              <a:gd name="connsiteX3" fmla="*/ 11121656 w 11121656"/>
              <a:gd name="connsiteY3" fmla="*/ 1286539 h 1318437"/>
              <a:gd name="connsiteX4" fmla="*/ 526312 w 11121656"/>
              <a:gd name="connsiteY4" fmla="*/ 1318437 h 1318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1656" h="1318437">
                <a:moveTo>
                  <a:pt x="526312" y="1318437"/>
                </a:moveTo>
                <a:lnTo>
                  <a:pt x="0" y="0"/>
                </a:lnTo>
                <a:lnTo>
                  <a:pt x="10680405" y="0"/>
                </a:lnTo>
                <a:lnTo>
                  <a:pt x="11121656" y="1286539"/>
                </a:lnTo>
                <a:lnTo>
                  <a:pt x="526312" y="1318437"/>
                </a:lnTo>
                <a:close/>
              </a:path>
            </a:pathLst>
          </a:custGeom>
          <a:solidFill>
            <a:srgbClr val="5A7F93"/>
          </a:solidFill>
          <a:ln w="25400">
            <a:solidFill>
              <a:srgbClr val="5A7F93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700" y="4624736"/>
            <a:ext cx="3133183" cy="692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572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M Content Slide 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401795" y="764841"/>
            <a:ext cx="11414839" cy="5394660"/>
          </a:xfrm>
        </p:spPr>
        <p:txBody>
          <a:bodyPr/>
          <a:lstStyle>
            <a:lvl1pPr marL="0" indent="0">
              <a:buNone/>
              <a:defRPr/>
            </a:lvl1pPr>
            <a:lvl2pPr marL="685800" indent="-228600">
              <a:buFont typeface="Arial" charset="0"/>
              <a:buChar char="•"/>
              <a:defRPr/>
            </a:lvl2pPr>
            <a:lvl4pPr marL="1600200" indent="-228600">
              <a:buFont typeface="Wingdings" charset="2"/>
              <a:buChar char="q"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0" y="6433639"/>
            <a:ext cx="12192000" cy="0"/>
          </a:xfrm>
          <a:prstGeom prst="line">
            <a:avLst/>
          </a:prstGeom>
          <a:ln>
            <a:solidFill>
              <a:srgbClr val="1F4E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398794" y="6532106"/>
            <a:ext cx="64270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dirty="0">
                <a:solidFill>
                  <a:schemeClr val="bg1">
                    <a:lumMod val="50000"/>
                  </a:schemeClr>
                </a:solidFill>
              </a:rPr>
              <a:t>© 2018 MIT Center for Transportation &amp; </a:t>
            </a:r>
            <a:r>
              <a:rPr lang="de-DE" sz="1100">
                <a:solidFill>
                  <a:schemeClr val="bg1">
                    <a:lumMod val="50000"/>
                  </a:schemeClr>
                </a:solidFill>
              </a:rPr>
              <a:t>Logistics </a:t>
            </a:r>
            <a:r>
              <a:rPr lang="de-DE" sz="1100" baseline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</a:rPr>
              <a:t>| Page </a:t>
            </a:r>
            <a:fld id="{6A6D6C3D-AB82-1544-92E7-8225F0040DC3}" type="slidenum">
              <a:rPr lang="en-US" sz="1100" smtClean="0">
                <a:solidFill>
                  <a:schemeClr val="bg1">
                    <a:lumMod val="50000"/>
                  </a:schemeClr>
                </a:solidFill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8813" y="6484153"/>
            <a:ext cx="1630963" cy="360329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93700" y="263127"/>
            <a:ext cx="9474200" cy="718820"/>
          </a:xfrm>
        </p:spPr>
        <p:txBody>
          <a:bodyPr>
            <a:normAutofit/>
          </a:bodyPr>
          <a:lstStyle>
            <a:lvl1pPr>
              <a:defRPr sz="3200" i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47896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M Title small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7497" y="2288732"/>
            <a:ext cx="9936985" cy="879475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 sz="4400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0" name="Parallelogram 4"/>
          <p:cNvSpPr/>
          <p:nvPr userDrawn="1"/>
        </p:nvSpPr>
        <p:spPr>
          <a:xfrm rot="10800000">
            <a:off x="1854593" y="2260082"/>
            <a:ext cx="11343954" cy="1060524"/>
          </a:xfrm>
          <a:custGeom>
            <a:avLst/>
            <a:gdLst>
              <a:gd name="connsiteX0" fmla="*/ 0 w 11004698"/>
              <a:gd name="connsiteY0" fmla="*/ 1297172 h 1297172"/>
              <a:gd name="connsiteX1" fmla="*/ 324293 w 11004698"/>
              <a:gd name="connsiteY1" fmla="*/ 0 h 1297172"/>
              <a:gd name="connsiteX2" fmla="*/ 11004698 w 11004698"/>
              <a:gd name="connsiteY2" fmla="*/ 0 h 1297172"/>
              <a:gd name="connsiteX3" fmla="*/ 10680405 w 11004698"/>
              <a:gd name="connsiteY3" fmla="*/ 1297172 h 1297172"/>
              <a:gd name="connsiteX4" fmla="*/ 0 w 11004698"/>
              <a:gd name="connsiteY4" fmla="*/ 1297172 h 1297172"/>
              <a:gd name="connsiteX0" fmla="*/ 0 w 11445949"/>
              <a:gd name="connsiteY0" fmla="*/ 1297172 h 1297172"/>
              <a:gd name="connsiteX1" fmla="*/ 324293 w 11445949"/>
              <a:gd name="connsiteY1" fmla="*/ 0 h 1297172"/>
              <a:gd name="connsiteX2" fmla="*/ 11004698 w 11445949"/>
              <a:gd name="connsiteY2" fmla="*/ 0 h 1297172"/>
              <a:gd name="connsiteX3" fmla="*/ 11445949 w 11445949"/>
              <a:gd name="connsiteY3" fmla="*/ 1286539 h 1297172"/>
              <a:gd name="connsiteX4" fmla="*/ 0 w 11445949"/>
              <a:gd name="connsiteY4" fmla="*/ 1297172 h 1297172"/>
              <a:gd name="connsiteX0" fmla="*/ 526312 w 11121656"/>
              <a:gd name="connsiteY0" fmla="*/ 1318437 h 1318437"/>
              <a:gd name="connsiteX1" fmla="*/ 0 w 11121656"/>
              <a:gd name="connsiteY1" fmla="*/ 0 h 1318437"/>
              <a:gd name="connsiteX2" fmla="*/ 10680405 w 11121656"/>
              <a:gd name="connsiteY2" fmla="*/ 0 h 1318437"/>
              <a:gd name="connsiteX3" fmla="*/ 11121656 w 11121656"/>
              <a:gd name="connsiteY3" fmla="*/ 1286539 h 1318437"/>
              <a:gd name="connsiteX4" fmla="*/ 526312 w 11121656"/>
              <a:gd name="connsiteY4" fmla="*/ 1318437 h 1318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1656" h="1318437">
                <a:moveTo>
                  <a:pt x="526312" y="1318437"/>
                </a:moveTo>
                <a:lnTo>
                  <a:pt x="0" y="0"/>
                </a:lnTo>
                <a:lnTo>
                  <a:pt x="10680405" y="0"/>
                </a:lnTo>
                <a:lnTo>
                  <a:pt x="11121656" y="1286539"/>
                </a:lnTo>
                <a:lnTo>
                  <a:pt x="526312" y="1318437"/>
                </a:lnTo>
                <a:close/>
              </a:path>
            </a:pathLst>
          </a:custGeom>
          <a:noFill/>
          <a:ln w="22225">
            <a:solidFill>
              <a:srgbClr val="1157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2127497" y="3439551"/>
            <a:ext cx="8515941" cy="82867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8813" y="6427003"/>
            <a:ext cx="1630963" cy="36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865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CM Title Bands and Glob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7497" y="2288732"/>
            <a:ext cx="9955646" cy="879475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 sz="4400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2127497" y="3439551"/>
            <a:ext cx="8515941" cy="82867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/>
          </a:p>
        </p:txBody>
      </p:sp>
      <p:sp>
        <p:nvSpPr>
          <p:cNvPr id="16" name="Parallelogram 4"/>
          <p:cNvSpPr/>
          <p:nvPr userDrawn="1"/>
        </p:nvSpPr>
        <p:spPr>
          <a:xfrm rot="10800000">
            <a:off x="1854593" y="2260082"/>
            <a:ext cx="11343954" cy="1060524"/>
          </a:xfrm>
          <a:custGeom>
            <a:avLst/>
            <a:gdLst>
              <a:gd name="connsiteX0" fmla="*/ 0 w 11004698"/>
              <a:gd name="connsiteY0" fmla="*/ 1297172 h 1297172"/>
              <a:gd name="connsiteX1" fmla="*/ 324293 w 11004698"/>
              <a:gd name="connsiteY1" fmla="*/ 0 h 1297172"/>
              <a:gd name="connsiteX2" fmla="*/ 11004698 w 11004698"/>
              <a:gd name="connsiteY2" fmla="*/ 0 h 1297172"/>
              <a:gd name="connsiteX3" fmla="*/ 10680405 w 11004698"/>
              <a:gd name="connsiteY3" fmla="*/ 1297172 h 1297172"/>
              <a:gd name="connsiteX4" fmla="*/ 0 w 11004698"/>
              <a:gd name="connsiteY4" fmla="*/ 1297172 h 1297172"/>
              <a:gd name="connsiteX0" fmla="*/ 0 w 11445949"/>
              <a:gd name="connsiteY0" fmla="*/ 1297172 h 1297172"/>
              <a:gd name="connsiteX1" fmla="*/ 324293 w 11445949"/>
              <a:gd name="connsiteY1" fmla="*/ 0 h 1297172"/>
              <a:gd name="connsiteX2" fmla="*/ 11004698 w 11445949"/>
              <a:gd name="connsiteY2" fmla="*/ 0 h 1297172"/>
              <a:gd name="connsiteX3" fmla="*/ 11445949 w 11445949"/>
              <a:gd name="connsiteY3" fmla="*/ 1286539 h 1297172"/>
              <a:gd name="connsiteX4" fmla="*/ 0 w 11445949"/>
              <a:gd name="connsiteY4" fmla="*/ 1297172 h 1297172"/>
              <a:gd name="connsiteX0" fmla="*/ 526312 w 11121656"/>
              <a:gd name="connsiteY0" fmla="*/ 1318437 h 1318437"/>
              <a:gd name="connsiteX1" fmla="*/ 0 w 11121656"/>
              <a:gd name="connsiteY1" fmla="*/ 0 h 1318437"/>
              <a:gd name="connsiteX2" fmla="*/ 10680405 w 11121656"/>
              <a:gd name="connsiteY2" fmla="*/ 0 h 1318437"/>
              <a:gd name="connsiteX3" fmla="*/ 11121656 w 11121656"/>
              <a:gd name="connsiteY3" fmla="*/ 1286539 h 1318437"/>
              <a:gd name="connsiteX4" fmla="*/ 526312 w 11121656"/>
              <a:gd name="connsiteY4" fmla="*/ 1318437 h 1318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1656" h="1318437">
                <a:moveTo>
                  <a:pt x="526312" y="1318437"/>
                </a:moveTo>
                <a:lnTo>
                  <a:pt x="0" y="0"/>
                </a:lnTo>
                <a:lnTo>
                  <a:pt x="10680405" y="0"/>
                </a:lnTo>
                <a:lnTo>
                  <a:pt x="11121656" y="1286539"/>
                </a:lnTo>
                <a:lnTo>
                  <a:pt x="526312" y="1318437"/>
                </a:lnTo>
                <a:close/>
              </a:path>
            </a:pathLst>
          </a:cu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497" y="4520397"/>
            <a:ext cx="7025834" cy="100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6476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CM Content Slide 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401795" y="764841"/>
            <a:ext cx="11414839" cy="5394660"/>
          </a:xfrm>
        </p:spPr>
        <p:txBody>
          <a:bodyPr/>
          <a:lstStyle>
            <a:lvl1pPr marL="0" indent="0">
              <a:buNone/>
              <a:defRPr/>
            </a:lvl1pPr>
            <a:lvl2pPr marL="685800" indent="-228600">
              <a:buFont typeface="Arial" charset="0"/>
              <a:buChar char="•"/>
              <a:defRPr/>
            </a:lvl2pPr>
            <a:lvl4pPr marL="1600200" indent="-228600">
              <a:buFont typeface="Wingdings" charset="2"/>
              <a:buChar char="q"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0" y="6433639"/>
            <a:ext cx="12192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5594909" y="6530410"/>
            <a:ext cx="64270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</a:rPr>
              <a:t>						Page </a:t>
            </a:r>
            <a:fld id="{6A6D6C3D-AB82-1544-92E7-8225F0040DC3}" type="slidenum">
              <a:rPr lang="en-US" sz="1100" smtClean="0">
                <a:solidFill>
                  <a:schemeClr val="bg1">
                    <a:lumMod val="50000"/>
                  </a:schemeClr>
                </a:solidFill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93700" y="263127"/>
            <a:ext cx="9474200" cy="718820"/>
          </a:xfrm>
        </p:spPr>
        <p:txBody>
          <a:bodyPr>
            <a:normAutofit/>
          </a:bodyPr>
          <a:lstStyle>
            <a:lvl1pPr>
              <a:defRPr sz="3200" i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538190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CM Title small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7497" y="2288732"/>
            <a:ext cx="9936985" cy="879475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 sz="4400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0" name="Parallelogram 4"/>
          <p:cNvSpPr/>
          <p:nvPr userDrawn="1"/>
        </p:nvSpPr>
        <p:spPr>
          <a:xfrm rot="10800000">
            <a:off x="1854593" y="2260082"/>
            <a:ext cx="11343954" cy="1060524"/>
          </a:xfrm>
          <a:custGeom>
            <a:avLst/>
            <a:gdLst>
              <a:gd name="connsiteX0" fmla="*/ 0 w 11004698"/>
              <a:gd name="connsiteY0" fmla="*/ 1297172 h 1297172"/>
              <a:gd name="connsiteX1" fmla="*/ 324293 w 11004698"/>
              <a:gd name="connsiteY1" fmla="*/ 0 h 1297172"/>
              <a:gd name="connsiteX2" fmla="*/ 11004698 w 11004698"/>
              <a:gd name="connsiteY2" fmla="*/ 0 h 1297172"/>
              <a:gd name="connsiteX3" fmla="*/ 10680405 w 11004698"/>
              <a:gd name="connsiteY3" fmla="*/ 1297172 h 1297172"/>
              <a:gd name="connsiteX4" fmla="*/ 0 w 11004698"/>
              <a:gd name="connsiteY4" fmla="*/ 1297172 h 1297172"/>
              <a:gd name="connsiteX0" fmla="*/ 0 w 11445949"/>
              <a:gd name="connsiteY0" fmla="*/ 1297172 h 1297172"/>
              <a:gd name="connsiteX1" fmla="*/ 324293 w 11445949"/>
              <a:gd name="connsiteY1" fmla="*/ 0 h 1297172"/>
              <a:gd name="connsiteX2" fmla="*/ 11004698 w 11445949"/>
              <a:gd name="connsiteY2" fmla="*/ 0 h 1297172"/>
              <a:gd name="connsiteX3" fmla="*/ 11445949 w 11445949"/>
              <a:gd name="connsiteY3" fmla="*/ 1286539 h 1297172"/>
              <a:gd name="connsiteX4" fmla="*/ 0 w 11445949"/>
              <a:gd name="connsiteY4" fmla="*/ 1297172 h 1297172"/>
              <a:gd name="connsiteX0" fmla="*/ 526312 w 11121656"/>
              <a:gd name="connsiteY0" fmla="*/ 1318437 h 1318437"/>
              <a:gd name="connsiteX1" fmla="*/ 0 w 11121656"/>
              <a:gd name="connsiteY1" fmla="*/ 0 h 1318437"/>
              <a:gd name="connsiteX2" fmla="*/ 10680405 w 11121656"/>
              <a:gd name="connsiteY2" fmla="*/ 0 h 1318437"/>
              <a:gd name="connsiteX3" fmla="*/ 11121656 w 11121656"/>
              <a:gd name="connsiteY3" fmla="*/ 1286539 h 1318437"/>
              <a:gd name="connsiteX4" fmla="*/ 526312 w 11121656"/>
              <a:gd name="connsiteY4" fmla="*/ 1318437 h 1318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1656" h="1318437">
                <a:moveTo>
                  <a:pt x="526312" y="1318437"/>
                </a:moveTo>
                <a:lnTo>
                  <a:pt x="0" y="0"/>
                </a:lnTo>
                <a:lnTo>
                  <a:pt x="10680405" y="0"/>
                </a:lnTo>
                <a:lnTo>
                  <a:pt x="11121656" y="1286539"/>
                </a:lnTo>
                <a:lnTo>
                  <a:pt x="526312" y="1318437"/>
                </a:lnTo>
                <a:close/>
              </a:path>
            </a:pathLst>
          </a:cu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2127497" y="3439551"/>
            <a:ext cx="8515941" cy="82867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142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E36FC-2CD8-7946-B2F1-75309E18C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1569C5-A64C-9442-A5E8-21AB8BA2B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30BC1-15AE-BC49-86AB-CE35252C5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22B019-2620-B14B-986A-EFB1851E7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3EFCCA-D905-CD44-A6E7-FBEA9F1A5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78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2E982-601C-DB41-9BA2-B382834A6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3B1F50-9960-8A4D-BDB1-D1CD9A6407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7882E4-1BD2-3342-A6E7-BB56F33C1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D2D28-4645-A646-A5D6-902814BB8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976F6B-4FE8-B44F-9D27-1878C4C5F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995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754B9-0593-D64B-BA9D-471F35961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1193C3-934B-8D46-A345-CD35B5FD8E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E43A76-78C2-B841-A107-0394148261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E3DEFC-4CD1-BD43-8240-9702444E9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FA4B02-084B-6643-9975-C41D8D5EF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B7905E-92DC-0447-BEA3-4026A4F92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261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BA791-1E7A-0043-9ED1-9389969DA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2119E-2EAA-A647-A4ED-E92FAFBE13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49849B-62B0-3C47-B00A-ADD42DA061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45078B-D699-1444-85BC-C9A72349E9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855DE0-308A-6D43-B766-6CFE7EBD76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513DD7-4566-314F-81EF-B3AA0046C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734DE1-7080-6C46-A5D2-50A504611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05E2CB-2246-7542-9A42-DEA54595B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641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91042-30B9-DC4F-B72E-3DCF05D7D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E0899A-F3DC-2844-B878-C44F13419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71C2BA-D781-1E40-AA4C-30BF4DE29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DB92D8-EB4A-6C40-A1A2-A03370EC6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381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236509E-67ED-4747-9E2D-390F429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563F28-F0C0-AD43-95C8-2F18D429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50BD52-88DB-6545-ABF9-9486A34BF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248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E831C-73B4-274F-9064-7E6254DA2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AB9961-0608-B740-B206-2F0D162E2D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1A4837-F659-E540-8C4E-651DBF54AC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DC115A-D4FD-1E4C-BC7D-33853DD4F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EEA3C8-8351-F94C-9BB7-2B9756DAC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B72D4B-05F1-104E-A801-7CA96CB88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872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346D4-2537-2F48-A9D5-12CA84D41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D09893-F562-6747-9B17-D1F5BF39B9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B2D293-A0A0-2041-8FD6-C4DD73700C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5F2D8A-53EC-0B41-A428-87667B345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47F5FF-EABE-B340-96B3-EF994F16E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9CE7E6-6E4A-B54C-A6DB-41222281F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678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40B84A-ED65-5D49-8A00-C598AAAFA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09C94C-62C4-314B-BA11-24A522AE6C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8239F-CFFF-CB48-887E-9D19604EF6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718571-866B-1244-8CA3-51EF89BC1A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709C8C-A70E-EA4B-A185-9968343A95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134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3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2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3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4.e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6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3.em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z="4000" dirty="0"/>
              <a:t>Lecture 6: Random Forests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Instructor: Justin J. </a:t>
            </a:r>
            <a:r>
              <a:rPr lang="en-US">
                <a:solidFill>
                  <a:schemeClr val="tx1"/>
                </a:solidFill>
              </a:rPr>
              <a:t>Boutilier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272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endParaRPr lang="en-US" dirty="0"/>
              </a:p>
              <a:p>
                <a:r>
                  <a:rPr lang="en-US" dirty="0"/>
                  <a:t>Relies on sampling with replacement </a:t>
                </a:r>
              </a:p>
              <a:p>
                <a:endParaRPr lang="en-US" dirty="0"/>
              </a:p>
              <a:p>
                <a:r>
                  <a:rPr lang="en-US" dirty="0"/>
                  <a:t>Start with a training set of </a:t>
                </a:r>
                <a:r>
                  <a:rPr lang="en-US" i="1" dirty="0"/>
                  <a:t>n</a:t>
                </a:r>
                <a:r>
                  <a:rPr lang="en-US" dirty="0"/>
                  <a:t> observations: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Create </a:t>
                </a:r>
                <a:r>
                  <a:rPr lang="en-US" i="1" dirty="0"/>
                  <a:t>M</a:t>
                </a:r>
                <a:r>
                  <a:rPr lang="en-US" dirty="0"/>
                  <a:t> new training sets,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</m:oMath>
                </a14:m>
                <a:r>
                  <a:rPr lang="en-US" dirty="0"/>
                  <a:t> by randomly sampling </a:t>
                </a:r>
                <a:r>
                  <a:rPr lang="en-US" i="1" dirty="0"/>
                  <a:t>n</a:t>
                </a:r>
                <a:r>
                  <a:rPr lang="en-US" dirty="0"/>
                  <a:t> observations from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 with replacement – call these </a:t>
                </a:r>
                <a:r>
                  <a:rPr lang="en-US" b="1" dirty="0"/>
                  <a:t>bags</a:t>
                </a:r>
                <a:endParaRPr lang="en-US" dirty="0"/>
              </a:p>
              <a:p>
                <a:endParaRPr lang="en-US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</m:oMath>
                </a14:m>
                <a:r>
                  <a:rPr lang="en-US" dirty="0"/>
                  <a:t> are the same size as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 but have repeated observations</a:t>
                </a:r>
              </a:p>
              <a:p>
                <a:pPr marL="1143000" lvl="1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~37% of the observations are duplicates</a:t>
                </a:r>
              </a:p>
            </p:txBody>
          </p:sp>
        </mc:Choice>
        <mc:Fallback xmlns="">
          <p:sp>
            <p:nvSpPr>
              <p:cNvPr id="6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01795" y="764841"/>
                <a:ext cx="11414839" cy="5394660"/>
              </a:xfrm>
              <a:blipFill>
                <a:blip r:embed="rId2"/>
                <a:stretch>
                  <a:fillRect l="-11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Bagging algorithm</a:t>
            </a:r>
          </a:p>
        </p:txBody>
      </p:sp>
    </p:spTree>
    <p:extLst>
      <p:ext uri="{BB962C8B-B14F-4D97-AF65-F5344CB8AC3E}">
        <p14:creationId xmlns:p14="http://schemas.microsoft.com/office/powerpoint/2010/main" val="419095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EFC1834-0D21-4217-80A3-578D6E735B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Bagging algorithm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8F8269A-11A7-49DC-B5B1-1AB3895D5095}"/>
              </a:ext>
            </a:extLst>
          </p:cNvPr>
          <p:cNvGrpSpPr/>
          <p:nvPr/>
        </p:nvGrpSpPr>
        <p:grpSpPr>
          <a:xfrm>
            <a:off x="807270" y="858572"/>
            <a:ext cx="9786151" cy="5372470"/>
            <a:chOff x="649550" y="301840"/>
            <a:chExt cx="9786151" cy="5372470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35E1BDA6-5DD4-4871-ADAE-C5004D8BA2F0}"/>
                </a:ext>
              </a:extLst>
            </p:cNvPr>
            <p:cNvSpPr/>
            <p:nvPr/>
          </p:nvSpPr>
          <p:spPr>
            <a:xfrm>
              <a:off x="4625266" y="301840"/>
              <a:ext cx="1775534" cy="64807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Training data - </a:t>
              </a:r>
              <a:r>
                <a:rPr lang="en-US" i="1" dirty="0"/>
                <a:t>T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3760BCE-1CC6-4632-B53E-482D2A1E1F20}"/>
                </a:ext>
              </a:extLst>
            </p:cNvPr>
            <p:cNvSpPr/>
            <p:nvPr/>
          </p:nvSpPr>
          <p:spPr>
            <a:xfrm>
              <a:off x="649550" y="1849515"/>
              <a:ext cx="1775534" cy="64807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Bag 1</a:t>
              </a:r>
              <a:endParaRPr lang="en-US" i="1" dirty="0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B0A789A1-37F5-44D5-B987-6769D6BFF706}"/>
                </a:ext>
              </a:extLst>
            </p:cNvPr>
            <p:cNvSpPr/>
            <p:nvPr/>
          </p:nvSpPr>
          <p:spPr>
            <a:xfrm>
              <a:off x="3148614" y="1849515"/>
              <a:ext cx="1775534" cy="64807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Bag 2</a:t>
              </a:r>
              <a:endParaRPr lang="en-US" i="1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FC3DCFCF-96A4-4D47-A6BE-11DBE3D9001B}"/>
                </a:ext>
              </a:extLst>
            </p:cNvPr>
            <p:cNvSpPr/>
            <p:nvPr/>
          </p:nvSpPr>
          <p:spPr>
            <a:xfrm>
              <a:off x="8660167" y="1849515"/>
              <a:ext cx="1775534" cy="64807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Bag M</a:t>
              </a:r>
              <a:endParaRPr lang="en-US" i="1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485C5E5B-5717-43DF-B7E1-6BB027FF1792}"/>
                </a:ext>
              </a:extLst>
            </p:cNvPr>
            <p:cNvSpPr/>
            <p:nvPr/>
          </p:nvSpPr>
          <p:spPr>
            <a:xfrm>
              <a:off x="649550" y="3431221"/>
              <a:ext cx="1775534" cy="64807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Model  1</a:t>
              </a:r>
              <a:endParaRPr lang="en-US" i="1" dirty="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A6FC465C-F20A-469D-A746-492E7467C213}"/>
                </a:ext>
              </a:extLst>
            </p:cNvPr>
            <p:cNvSpPr/>
            <p:nvPr/>
          </p:nvSpPr>
          <p:spPr>
            <a:xfrm>
              <a:off x="3148614" y="3431221"/>
              <a:ext cx="1775534" cy="64807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Model 2</a:t>
              </a:r>
              <a:endParaRPr lang="en-US" i="1" dirty="0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50A67CB3-0750-45CC-AC0C-FCCE7949039A}"/>
                </a:ext>
              </a:extLst>
            </p:cNvPr>
            <p:cNvSpPr/>
            <p:nvPr/>
          </p:nvSpPr>
          <p:spPr>
            <a:xfrm>
              <a:off x="8660167" y="3431221"/>
              <a:ext cx="1775534" cy="64807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Model M</a:t>
              </a:r>
              <a:endParaRPr lang="en-US" i="1" dirty="0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2A79C29B-51E4-408E-9F12-FB3AB8EBE59B}"/>
                </a:ext>
              </a:extLst>
            </p:cNvPr>
            <p:cNvSpPr/>
            <p:nvPr/>
          </p:nvSpPr>
          <p:spPr>
            <a:xfrm>
              <a:off x="4625266" y="5026240"/>
              <a:ext cx="1775534" cy="64807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Prediction</a:t>
              </a:r>
              <a:endParaRPr lang="en-US" i="1" dirty="0"/>
            </a:p>
          </p:txBody>
        </p:sp>
        <p:cxnSp>
          <p:nvCxnSpPr>
            <p:cNvPr id="16" name="Connector: Elbow 15">
              <a:extLst>
                <a:ext uri="{FF2B5EF4-FFF2-40B4-BE49-F238E27FC236}">
                  <a16:creationId xmlns:a16="http://schemas.microsoft.com/office/drawing/2014/main" id="{C5462E9E-ED62-4665-9BCA-960C4FC569A2}"/>
                </a:ext>
              </a:extLst>
            </p:cNvPr>
            <p:cNvCxnSpPr>
              <a:stCxn id="8" idx="2"/>
              <a:endCxn id="10" idx="0"/>
            </p:cNvCxnSpPr>
            <p:nvPr/>
          </p:nvCxnSpPr>
          <p:spPr>
            <a:xfrm rot="5400000">
              <a:off x="4324905" y="661386"/>
              <a:ext cx="899605" cy="1476652"/>
            </a:xfrm>
            <a:prstGeom prst="bentConnector3">
              <a:avLst/>
            </a:prstGeom>
            <a:ln w="317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or: Elbow 16">
              <a:extLst>
                <a:ext uri="{FF2B5EF4-FFF2-40B4-BE49-F238E27FC236}">
                  <a16:creationId xmlns:a16="http://schemas.microsoft.com/office/drawing/2014/main" id="{F916D9B4-DD21-44B3-959B-A8E7D6FC0D6C}"/>
                </a:ext>
              </a:extLst>
            </p:cNvPr>
            <p:cNvCxnSpPr>
              <a:stCxn id="8" idx="2"/>
              <a:endCxn id="9" idx="0"/>
            </p:cNvCxnSpPr>
            <p:nvPr/>
          </p:nvCxnSpPr>
          <p:spPr>
            <a:xfrm rot="5400000">
              <a:off x="3075373" y="-588146"/>
              <a:ext cx="899605" cy="3975716"/>
            </a:xfrm>
            <a:prstGeom prst="bentConnector3">
              <a:avLst/>
            </a:prstGeom>
            <a:ln w="317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or: Elbow 17">
              <a:extLst>
                <a:ext uri="{FF2B5EF4-FFF2-40B4-BE49-F238E27FC236}">
                  <a16:creationId xmlns:a16="http://schemas.microsoft.com/office/drawing/2014/main" id="{4BD825AF-294E-4463-A958-01268B182E0A}"/>
                </a:ext>
              </a:extLst>
            </p:cNvPr>
            <p:cNvCxnSpPr>
              <a:stCxn id="8" idx="2"/>
              <a:endCxn id="11" idx="0"/>
            </p:cNvCxnSpPr>
            <p:nvPr/>
          </p:nvCxnSpPr>
          <p:spPr>
            <a:xfrm rot="16200000" flipH="1">
              <a:off x="7080681" y="-617739"/>
              <a:ext cx="899605" cy="4034901"/>
            </a:xfrm>
            <a:prstGeom prst="bentConnector3">
              <a:avLst/>
            </a:prstGeom>
            <a:ln w="317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3D429A25-974D-4364-A12F-80EB8834AF0E}"/>
                </a:ext>
              </a:extLst>
            </p:cNvPr>
            <p:cNvCxnSpPr>
              <a:stCxn id="9" idx="2"/>
              <a:endCxn id="12" idx="0"/>
            </p:cNvCxnSpPr>
            <p:nvPr/>
          </p:nvCxnSpPr>
          <p:spPr>
            <a:xfrm>
              <a:off x="1537317" y="2497585"/>
              <a:ext cx="0" cy="933636"/>
            </a:xfrm>
            <a:prstGeom prst="straightConnector1">
              <a:avLst/>
            </a:prstGeom>
            <a:ln w="317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B8501E34-18C6-442D-BA63-6E197F4245D8}"/>
                </a:ext>
              </a:extLst>
            </p:cNvPr>
            <p:cNvCxnSpPr>
              <a:stCxn id="10" idx="2"/>
              <a:endCxn id="13" idx="0"/>
            </p:cNvCxnSpPr>
            <p:nvPr/>
          </p:nvCxnSpPr>
          <p:spPr>
            <a:xfrm>
              <a:off x="4036381" y="2497585"/>
              <a:ext cx="0" cy="933636"/>
            </a:xfrm>
            <a:prstGeom prst="straightConnector1">
              <a:avLst/>
            </a:prstGeom>
            <a:ln w="317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9DAF8744-80DD-41EE-89D2-B161530E6665}"/>
                </a:ext>
              </a:extLst>
            </p:cNvPr>
            <p:cNvCxnSpPr>
              <a:stCxn id="11" idx="2"/>
              <a:endCxn id="14" idx="0"/>
            </p:cNvCxnSpPr>
            <p:nvPr/>
          </p:nvCxnSpPr>
          <p:spPr>
            <a:xfrm>
              <a:off x="9547934" y="2497585"/>
              <a:ext cx="0" cy="933636"/>
            </a:xfrm>
            <a:prstGeom prst="straightConnector1">
              <a:avLst/>
            </a:prstGeom>
            <a:ln w="317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3FBCB4CA-92AA-432C-A9C3-107229C9B56F}"/>
                </a:ext>
              </a:extLst>
            </p:cNvPr>
            <p:cNvCxnSpPr>
              <a:stCxn id="12" idx="2"/>
              <a:endCxn id="15" idx="0"/>
            </p:cNvCxnSpPr>
            <p:nvPr/>
          </p:nvCxnSpPr>
          <p:spPr>
            <a:xfrm rot="16200000" flipH="1">
              <a:off x="3051701" y="2564907"/>
              <a:ext cx="946949" cy="3975716"/>
            </a:xfrm>
            <a:prstGeom prst="bentConnector3">
              <a:avLst/>
            </a:prstGeom>
            <a:ln w="317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: Elbow 22">
              <a:extLst>
                <a:ext uri="{FF2B5EF4-FFF2-40B4-BE49-F238E27FC236}">
                  <a16:creationId xmlns:a16="http://schemas.microsoft.com/office/drawing/2014/main" id="{0F146924-419A-46F0-8700-CE9A1001F63F}"/>
                </a:ext>
              </a:extLst>
            </p:cNvPr>
            <p:cNvCxnSpPr>
              <a:stCxn id="13" idx="2"/>
              <a:endCxn id="15" idx="0"/>
            </p:cNvCxnSpPr>
            <p:nvPr/>
          </p:nvCxnSpPr>
          <p:spPr>
            <a:xfrm rot="16200000" flipH="1">
              <a:off x="4301233" y="3814439"/>
              <a:ext cx="946949" cy="1476652"/>
            </a:xfrm>
            <a:prstGeom prst="bentConnector3">
              <a:avLst/>
            </a:prstGeom>
            <a:ln w="317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or: Elbow 23">
              <a:extLst>
                <a:ext uri="{FF2B5EF4-FFF2-40B4-BE49-F238E27FC236}">
                  <a16:creationId xmlns:a16="http://schemas.microsoft.com/office/drawing/2014/main" id="{A2F590F1-D7CA-4AA9-87EB-9CCB733FCF54}"/>
                </a:ext>
              </a:extLst>
            </p:cNvPr>
            <p:cNvCxnSpPr>
              <a:stCxn id="14" idx="2"/>
              <a:endCxn id="15" idx="0"/>
            </p:cNvCxnSpPr>
            <p:nvPr/>
          </p:nvCxnSpPr>
          <p:spPr>
            <a:xfrm rot="5400000">
              <a:off x="7057010" y="2535315"/>
              <a:ext cx="946949" cy="4034901"/>
            </a:xfrm>
            <a:prstGeom prst="bentConnector3">
              <a:avLst/>
            </a:prstGeom>
            <a:ln w="317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5650640A-0697-40B1-ACF5-0EA1D7596C11}"/>
                </a:ext>
              </a:extLst>
            </p:cNvPr>
            <p:cNvSpPr/>
            <p:nvPr/>
          </p:nvSpPr>
          <p:spPr>
            <a:xfrm>
              <a:off x="5900690" y="2173550"/>
              <a:ext cx="182880" cy="18288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lowchart: Connector 25">
              <a:extLst>
                <a:ext uri="{FF2B5EF4-FFF2-40B4-BE49-F238E27FC236}">
                  <a16:creationId xmlns:a16="http://schemas.microsoft.com/office/drawing/2014/main" id="{FE21098A-313C-4BA2-9B16-580C7A742534}"/>
                </a:ext>
              </a:extLst>
            </p:cNvPr>
            <p:cNvSpPr/>
            <p:nvPr/>
          </p:nvSpPr>
          <p:spPr>
            <a:xfrm>
              <a:off x="6579019" y="2166152"/>
              <a:ext cx="182880" cy="18288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lowchart: Connector 26">
              <a:extLst>
                <a:ext uri="{FF2B5EF4-FFF2-40B4-BE49-F238E27FC236}">
                  <a16:creationId xmlns:a16="http://schemas.microsoft.com/office/drawing/2014/main" id="{73EB2A13-CA07-40B5-817B-67499602C9BF}"/>
                </a:ext>
              </a:extLst>
            </p:cNvPr>
            <p:cNvSpPr/>
            <p:nvPr/>
          </p:nvSpPr>
          <p:spPr>
            <a:xfrm>
              <a:off x="7266076" y="2173550"/>
              <a:ext cx="182880" cy="18288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lowchart: Connector 27">
              <a:extLst>
                <a:ext uri="{FF2B5EF4-FFF2-40B4-BE49-F238E27FC236}">
                  <a16:creationId xmlns:a16="http://schemas.microsoft.com/office/drawing/2014/main" id="{939D0CBC-055D-42EC-99B4-0D1158E5A1AD}"/>
                </a:ext>
              </a:extLst>
            </p:cNvPr>
            <p:cNvSpPr/>
            <p:nvPr/>
          </p:nvSpPr>
          <p:spPr>
            <a:xfrm>
              <a:off x="5900690" y="3662485"/>
              <a:ext cx="182880" cy="18288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82C1E5C1-6798-40E9-AB61-6EEBD4BF2971}"/>
                </a:ext>
              </a:extLst>
            </p:cNvPr>
            <p:cNvSpPr/>
            <p:nvPr/>
          </p:nvSpPr>
          <p:spPr>
            <a:xfrm>
              <a:off x="6579019" y="3655087"/>
              <a:ext cx="182880" cy="18288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lowchart: Connector 29">
              <a:extLst>
                <a:ext uri="{FF2B5EF4-FFF2-40B4-BE49-F238E27FC236}">
                  <a16:creationId xmlns:a16="http://schemas.microsoft.com/office/drawing/2014/main" id="{DF637129-A721-478D-9512-6CC64E7F6AF7}"/>
                </a:ext>
              </a:extLst>
            </p:cNvPr>
            <p:cNvSpPr/>
            <p:nvPr/>
          </p:nvSpPr>
          <p:spPr>
            <a:xfrm>
              <a:off x="7266076" y="3662485"/>
              <a:ext cx="182880" cy="18288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19855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endParaRPr lang="en-US" dirty="0"/>
              </a:p>
              <a:p>
                <a:r>
                  <a:rPr lang="en-US" dirty="0"/>
                  <a:t>Train </a:t>
                </a:r>
                <a:r>
                  <a:rPr lang="en-US" i="1" dirty="0"/>
                  <a:t>m</a:t>
                </a:r>
                <a:r>
                  <a:rPr lang="en-US" dirty="0"/>
                  <a:t> trees, one for each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</m:oMath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Each tree has high variance, but a prediction across all trees does not!</a:t>
                </a:r>
              </a:p>
              <a:p>
                <a:endParaRPr lang="en-US" dirty="0"/>
              </a:p>
              <a:p>
                <a:r>
                  <a:rPr lang="en-US" dirty="0"/>
                  <a:t>Must ensure that the trees are not correlated</a:t>
                </a:r>
              </a:p>
              <a:p>
                <a:pPr marL="1143000" lvl="1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Correlated trees have very similar splits</a:t>
                </a:r>
              </a:p>
              <a:p>
                <a:pPr marL="1143000" lvl="1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Increases the bias in our predictions</a:t>
                </a:r>
              </a:p>
            </p:txBody>
          </p:sp>
        </mc:Choice>
        <mc:Fallback xmlns="">
          <p:sp>
            <p:nvSpPr>
              <p:cNvPr id="6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01795" y="764841"/>
                <a:ext cx="11414839" cy="5394660"/>
              </a:xfrm>
              <a:blipFill>
                <a:blip r:embed="rId2"/>
                <a:stretch>
                  <a:fillRect l="-11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bagging reduce variance and overfitting?</a:t>
            </a:r>
          </a:p>
        </p:txBody>
      </p:sp>
    </p:spTree>
    <p:extLst>
      <p:ext uri="{BB962C8B-B14F-4D97-AF65-F5344CB8AC3E}">
        <p14:creationId xmlns:p14="http://schemas.microsoft.com/office/powerpoint/2010/main" val="405987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endParaRPr lang="en-US" dirty="0"/>
              </a:p>
              <a:p>
                <a:r>
                  <a:rPr lang="en-US" dirty="0"/>
                  <a:t>Even with different training sets, the trees may be correlated</a:t>
                </a:r>
              </a:p>
              <a:p>
                <a:pPr marL="1143000" lvl="1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Problematic for applications with a small number of highly important features</a:t>
                </a:r>
              </a:p>
              <a:p>
                <a:endParaRPr lang="en-US" dirty="0"/>
              </a:p>
              <a:p>
                <a:r>
                  <a:rPr lang="en-US" dirty="0"/>
                  <a:t>Only consider a random subset of features for each split – </a:t>
                </a:r>
                <a:r>
                  <a:rPr lang="en-US" b="1" dirty="0"/>
                  <a:t>feature bagging</a:t>
                </a:r>
              </a:p>
              <a:p>
                <a:endParaRPr lang="en-US" dirty="0"/>
              </a:p>
              <a:p>
                <a:r>
                  <a:rPr lang="en-US" dirty="0"/>
                  <a:t>Default values:</a:t>
                </a:r>
              </a:p>
              <a:p>
                <a:endParaRPr lang="en-US" dirty="0"/>
              </a:p>
              <a:p>
                <a:r>
                  <a:rPr lang="en-US" b="1" dirty="0"/>
                  <a:t>	Classification: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rad>
                  </m:oMath>
                </a14:m>
                <a:endParaRPr lang="en-US" dirty="0"/>
              </a:p>
              <a:p>
                <a:endParaRPr lang="en-US" dirty="0"/>
              </a:p>
              <a:p>
                <a:r>
                  <a:rPr lang="en-US" b="1" dirty="0"/>
                  <a:t>	Regression: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01795" y="764841"/>
                <a:ext cx="11414839" cy="5394660"/>
              </a:xfrm>
              <a:blipFill>
                <a:blip r:embed="rId2"/>
                <a:stretch>
                  <a:fillRect l="-11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bagging to random forests</a:t>
            </a:r>
          </a:p>
        </p:txBody>
      </p:sp>
    </p:spTree>
    <p:extLst>
      <p:ext uri="{BB962C8B-B14F-4D97-AF65-F5344CB8AC3E}">
        <p14:creationId xmlns:p14="http://schemas.microsoft.com/office/powerpoint/2010/main" val="188780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endParaRPr lang="en-US" dirty="0"/>
              </a:p>
              <a:p>
                <a:endParaRPr lang="en-US" dirty="0"/>
              </a:p>
              <a:p>
                <a:pPr marL="514350" indent="-514350">
                  <a:buFont typeface="+mj-lt"/>
                  <a:buAutoNum type="arabicPeriod"/>
                </a:pPr>
                <a:r>
                  <a:rPr lang="en-US" dirty="0"/>
                  <a:t>Create </a:t>
                </a:r>
                <a:r>
                  <a:rPr lang="en-US" i="1" dirty="0"/>
                  <a:t>M</a:t>
                </a:r>
                <a:r>
                  <a:rPr lang="en-US" dirty="0"/>
                  <a:t> new training sets,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</m:oMath>
                </a14:m>
                <a:r>
                  <a:rPr lang="en-US" dirty="0"/>
                  <a:t> by randomly sampling </a:t>
                </a:r>
                <a:r>
                  <a:rPr lang="en-US" i="1" dirty="0"/>
                  <a:t>n</a:t>
                </a:r>
                <a:r>
                  <a:rPr lang="en-US" dirty="0"/>
                  <a:t> observations from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 with replacement </a:t>
                </a:r>
              </a:p>
              <a:p>
                <a:pPr marL="514350" indent="-514350">
                  <a:buFont typeface="+mj-lt"/>
                  <a:buAutoNum type="arabicPeriod"/>
                </a:pPr>
                <a:endParaRPr lang="en-US" dirty="0"/>
              </a:p>
              <a:p>
                <a:pPr marL="514350" indent="-514350">
                  <a:buFont typeface="+mj-lt"/>
                  <a:buAutoNum type="arabicPeriod"/>
                </a:pPr>
                <a:endParaRPr lang="en-US" dirty="0"/>
              </a:p>
              <a:p>
                <a:pPr marL="514350" indent="-514350">
                  <a:buFont typeface="+mj-lt"/>
                  <a:buAutoNum type="arabicPeriod"/>
                </a:pPr>
                <a:r>
                  <a:rPr lang="en-US" dirty="0"/>
                  <a:t>For each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</m:oMath>
                </a14:m>
                <a:r>
                  <a:rPr lang="en-US" dirty="0"/>
                  <a:t>, train a CART model using a random subset of features</a:t>
                </a: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6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01795" y="764841"/>
                <a:ext cx="11414839" cy="5394660"/>
              </a:xfrm>
              <a:blipFill>
                <a:blip r:embed="rId2"/>
                <a:stretch>
                  <a:fillRect l="-11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a random forest</a:t>
            </a:r>
          </a:p>
        </p:txBody>
      </p:sp>
    </p:spTree>
    <p:extLst>
      <p:ext uri="{BB962C8B-B14F-4D97-AF65-F5344CB8AC3E}">
        <p14:creationId xmlns:p14="http://schemas.microsoft.com/office/powerpoint/2010/main" val="25970058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b="1" dirty="0"/>
              <a:t>Number of trees:</a:t>
            </a:r>
            <a:r>
              <a:rPr lang="en-US" dirty="0"/>
              <a:t> larger is typically better, more features -&gt; more trees</a:t>
            </a:r>
            <a:endParaRPr lang="en-US" b="1" dirty="0"/>
          </a:p>
          <a:p>
            <a:endParaRPr lang="en-US" b="1" dirty="0"/>
          </a:p>
          <a:p>
            <a:r>
              <a:rPr lang="en-US" b="1" dirty="0"/>
              <a:t>Number of features to consider per split:</a:t>
            </a:r>
            <a:r>
              <a:rPr lang="en-US" dirty="0"/>
              <a:t> Start with default and tune</a:t>
            </a:r>
            <a:endParaRPr lang="en-US" b="1" dirty="0"/>
          </a:p>
          <a:p>
            <a:endParaRPr lang="en-US" b="1" dirty="0"/>
          </a:p>
          <a:p>
            <a:r>
              <a:rPr lang="en-US" b="1" dirty="0"/>
              <a:t>Splitting criteria: </a:t>
            </a:r>
            <a:r>
              <a:rPr lang="en-US" dirty="0"/>
              <a:t>same as CART</a:t>
            </a:r>
            <a:endParaRPr lang="en-US" b="1" dirty="0"/>
          </a:p>
          <a:p>
            <a:endParaRPr lang="en-US" b="1" dirty="0"/>
          </a:p>
          <a:p>
            <a:r>
              <a:rPr lang="en-US" b="1" dirty="0"/>
              <a:t>Stopping criteria:</a:t>
            </a:r>
            <a:r>
              <a:rPr lang="en-US" dirty="0"/>
              <a:t> less important than CART due to bagging</a:t>
            </a:r>
            <a:endParaRPr lang="en-US" b="1" dirty="0"/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hyperparameters</a:t>
            </a:r>
          </a:p>
        </p:txBody>
      </p:sp>
    </p:spTree>
    <p:extLst>
      <p:ext uri="{BB962C8B-B14F-4D97-AF65-F5344CB8AC3E}">
        <p14:creationId xmlns:p14="http://schemas.microsoft.com/office/powerpoint/2010/main" val="14408524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endParaRPr lang="en-US" dirty="0"/>
              </a:p>
              <a:p>
                <a:r>
                  <a:rPr lang="en-US" dirty="0"/>
                  <a:t>Often used instead of a validation set to tune hyperparameters</a:t>
                </a:r>
              </a:p>
              <a:p>
                <a:endParaRPr lang="en-US" dirty="0"/>
              </a:p>
              <a:p>
                <a:r>
                  <a:rPr lang="en-US" dirty="0"/>
                  <a:t>Remember that each bag only contains only 63% of the observations</a:t>
                </a:r>
              </a:p>
              <a:p>
                <a:pPr marL="1143000" lvl="1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Use the remaining as a validation set!</a:t>
                </a:r>
              </a:p>
              <a:p>
                <a:endParaRPr lang="en-US" dirty="0"/>
              </a:p>
              <a:p>
                <a:r>
                  <a:rPr lang="en-US" dirty="0"/>
                  <a:t>To obtain an out-of-bag error estimate: </a:t>
                </a:r>
              </a:p>
              <a:p>
                <a:endParaRPr lang="en-US" dirty="0"/>
              </a:p>
              <a:p>
                <a:pPr marL="1200150" lvl="1" indent="-514350">
                  <a:buFont typeface="+mj-lt"/>
                  <a:buAutoNum type="arabicPeriod"/>
                </a:pPr>
                <a:r>
                  <a:rPr lang="en-US" dirty="0"/>
                  <a:t>Run each observation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through the random forest using only the trees that were </a:t>
                </a:r>
                <a:r>
                  <a:rPr lang="en-US" b="1" dirty="0"/>
                  <a:t>not </a:t>
                </a:r>
                <a:r>
                  <a:rPr lang="en-US" dirty="0"/>
                  <a:t>trained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endParaRPr lang="en-US" dirty="0"/>
              </a:p>
              <a:p>
                <a:pPr marL="1200150" lvl="1" indent="-514350">
                  <a:buFont typeface="+mj-lt"/>
                  <a:buAutoNum type="arabicPeriod"/>
                </a:pPr>
                <a:endParaRPr lang="en-US" dirty="0"/>
              </a:p>
              <a:p>
                <a:pPr marL="1200150" lvl="1" indent="-514350">
                  <a:buFont typeface="+mj-lt"/>
                  <a:buAutoNum type="arabicPeriod"/>
                </a:pPr>
                <a:r>
                  <a:rPr lang="en-US" dirty="0"/>
                  <a:t>Obtain a prediction and corresponding error for each observation, and average over all observations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6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01795" y="764841"/>
                <a:ext cx="11414839" cy="5394660"/>
              </a:xfrm>
              <a:blipFill>
                <a:blip r:embed="rId2"/>
                <a:stretch>
                  <a:fillRect l="-1122" b="-1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Out-of-bag error</a:t>
            </a:r>
          </a:p>
        </p:txBody>
      </p:sp>
    </p:spTree>
    <p:extLst>
      <p:ext uri="{BB962C8B-B14F-4D97-AF65-F5344CB8AC3E}">
        <p14:creationId xmlns:p14="http://schemas.microsoft.com/office/powerpoint/2010/main" val="138845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endParaRPr lang="en-US" dirty="0"/>
              </a:p>
              <a:p>
                <a:r>
                  <a:rPr lang="en-US" b="1" dirty="0"/>
                  <a:t>Regression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Denote each CART prediction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𝑖𝑚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en-US" dirty="0"/>
                  <a:t>, where </a:t>
                </a:r>
                <a:r>
                  <a:rPr lang="en-US" i="1" dirty="0" err="1"/>
                  <a:t>i</a:t>
                </a:r>
                <a:r>
                  <a:rPr lang="en-US" dirty="0"/>
                  <a:t> corresponds to the observation and </a:t>
                </a:r>
                <a:r>
                  <a:rPr lang="en-US" i="1" dirty="0"/>
                  <a:t>m</a:t>
                </a:r>
                <a:r>
                  <a:rPr lang="en-US" dirty="0"/>
                  <a:t> to the bag/tree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𝑖𝑚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r>
                  <a:rPr lang="en-US" b="1" dirty="0"/>
                  <a:t>Classification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Denote each CART prediction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𝑖𝑚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{0,1}</m:t>
                    </m:r>
                  </m:oMath>
                </a14:m>
                <a:r>
                  <a:rPr lang="en-US" dirty="0"/>
                  <a:t>, where </a:t>
                </a:r>
                <a:r>
                  <a:rPr lang="en-US" i="1" dirty="0" err="1"/>
                  <a:t>i</a:t>
                </a:r>
                <a:r>
                  <a:rPr lang="en-US" dirty="0"/>
                  <a:t> corresponds to the observation and </a:t>
                </a:r>
                <a:r>
                  <a:rPr lang="en-US" i="1" dirty="0"/>
                  <a:t>m</a:t>
                </a:r>
                <a:r>
                  <a:rPr lang="en-US" dirty="0"/>
                  <a:t> to the bag/tree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</m:acc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𝑖𝑚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01795" y="764841"/>
                <a:ext cx="11414839" cy="5394660"/>
              </a:xfrm>
              <a:blipFill>
                <a:blip r:embed="rId2"/>
                <a:stretch>
                  <a:fillRect l="-890"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predictions</a:t>
            </a:r>
          </a:p>
        </p:txBody>
      </p:sp>
    </p:spTree>
    <p:extLst>
      <p:ext uri="{BB962C8B-B14F-4D97-AF65-F5344CB8AC3E}">
        <p14:creationId xmlns:p14="http://schemas.microsoft.com/office/powerpoint/2010/main" val="109324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01795" y="764841"/>
            <a:ext cx="6957911" cy="5394660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b="1" dirty="0"/>
              <a:t>Mean improvement in accuracy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/>
              <a:t>Measure the improvement from splitting a feature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/>
              <a:t>Compute weighted (by depth) average improvement over all splits </a:t>
            </a:r>
            <a:endParaRPr lang="en-US" b="1" dirty="0"/>
          </a:p>
          <a:p>
            <a:endParaRPr lang="en-US" b="1" dirty="0"/>
          </a:p>
          <a:p>
            <a:r>
              <a:rPr lang="en-US" b="1" dirty="0"/>
              <a:t>Permutation importance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/>
              <a:t>General approach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/>
              <a:t>Measure full model performance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/>
              <a:t>Randomly permute a feature and compare performance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 importance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121378-F29D-4D9D-B29A-2C81483789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3036" y="1286747"/>
            <a:ext cx="4401693" cy="4096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04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Variation of random forests</a:t>
            </a:r>
          </a:p>
          <a:p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Each tree is trained using the same training set (i.e., no bagging)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Consider one random split for each feature (instead of find the best split for each feature)</a:t>
            </a:r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Extremely randomized trees</a:t>
            </a:r>
          </a:p>
        </p:txBody>
      </p:sp>
    </p:spTree>
    <p:extLst>
      <p:ext uri="{BB962C8B-B14F-4D97-AF65-F5344CB8AC3E}">
        <p14:creationId xmlns:p14="http://schemas.microsoft.com/office/powerpoint/2010/main" val="1339419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How random forests improve upon CART</a:t>
            </a:r>
          </a:p>
          <a:p>
            <a:endParaRPr lang="en-US" dirty="0"/>
          </a:p>
          <a:p>
            <a:r>
              <a:rPr lang="en-US" dirty="0"/>
              <a:t>How to use a random forests for explanation and prediction</a:t>
            </a:r>
          </a:p>
          <a:p>
            <a:endParaRPr lang="en-US" dirty="0"/>
          </a:p>
          <a:p>
            <a:r>
              <a:rPr lang="en-US" dirty="0"/>
              <a:t>How to train a random forest</a:t>
            </a:r>
          </a:p>
          <a:p>
            <a:endParaRPr lang="en-US" dirty="0"/>
          </a:p>
          <a:p>
            <a:r>
              <a:rPr lang="en-US" dirty="0"/>
              <a:t>How to use random forests for travel time prediction</a:t>
            </a:r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</p:spTree>
    <p:extLst>
      <p:ext uri="{BB962C8B-B14F-4D97-AF65-F5344CB8AC3E}">
        <p14:creationId xmlns:p14="http://schemas.microsoft.com/office/powerpoint/2010/main" val="11751949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00" dirty="0"/>
              <a:t>Travel time prediction in Dhaka, Bangladesh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6DE337-20EB-4AB3-B4CA-6447EA6486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4434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Major chapter in my PhD dissertation</a:t>
            </a:r>
          </a:p>
          <a:p>
            <a:endParaRPr lang="en-US" dirty="0"/>
          </a:p>
          <a:p>
            <a:r>
              <a:rPr lang="en-US" dirty="0"/>
              <a:t>Published in </a:t>
            </a:r>
            <a:r>
              <a:rPr lang="en-US" i="1" dirty="0"/>
              <a:t>Operations Research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4CDBC0-922B-8B4F-A924-C51806760E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934" y="2990516"/>
            <a:ext cx="11442700" cy="34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7310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Time sensitive medical emergencies are responsible for over 1/3 of deaths in low and middle-income countries (LMICs)</a:t>
            </a:r>
          </a:p>
          <a:p>
            <a:endParaRPr lang="en-US" sz="1000" dirty="0"/>
          </a:p>
          <a:p>
            <a:r>
              <a:rPr lang="en-US" dirty="0"/>
              <a:t>Researchers and international organizations have stressed the need for increased focus on emergency medical care in LMICs</a:t>
            </a:r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Context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7F83DF-3C63-4376-A1F4-32D811864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6240" y="3740610"/>
            <a:ext cx="2444207" cy="23525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192575-0D0E-4285-9840-71E3730DD4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380" y="3726688"/>
            <a:ext cx="2573020" cy="261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596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01796" y="764841"/>
            <a:ext cx="5760290" cy="5394660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Transportation is a core component of emergency medical care</a:t>
            </a:r>
            <a:endParaRPr lang="en-US" sz="1000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Widespread empirical evidence that emergency medical transportation in LMICs save lives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Emergency medical transportation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908168-1A86-45E8-86FA-960333B092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84" y="1304224"/>
            <a:ext cx="5666069" cy="424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8962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01796" y="764841"/>
            <a:ext cx="5404240" cy="5394660"/>
          </a:xfrm>
        </p:spPr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/>
              <a:t>Optimizing the transport of emergency patients in LMICs comes with unique challenges:</a:t>
            </a:r>
          </a:p>
          <a:p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Travel times: </a:t>
            </a:r>
            <a:r>
              <a:rPr lang="en-US" dirty="0"/>
              <a:t>Route disruptions occur regularly and it is not the norm to yield for emergency vehicles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Spatial demand: </a:t>
            </a:r>
            <a:r>
              <a:rPr lang="en-US" dirty="0"/>
              <a:t>Many LMICs do not collect historical emergency call data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Challenges in LMICs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D842A31-B9BE-4200-B6E3-1A8E8FADC1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595" y="1182639"/>
            <a:ext cx="6078751" cy="455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9165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1000" dirty="0"/>
          </a:p>
          <a:p>
            <a:r>
              <a:rPr lang="en-US" dirty="0"/>
              <a:t>We develop a robust framework that optimizes in two stages:</a:t>
            </a:r>
          </a:p>
          <a:p>
            <a:pPr marL="1200150" lvl="1" indent="-514350">
              <a:buFont typeface="+mj-lt"/>
              <a:buAutoNum type="arabicPeriod"/>
            </a:pPr>
            <a:r>
              <a:rPr lang="en-US" dirty="0"/>
              <a:t>the location of emergency response vehicle outposts,</a:t>
            </a:r>
          </a:p>
          <a:p>
            <a:pPr marL="1200150" lvl="1" indent="-514350">
              <a:buFont typeface="+mj-lt"/>
              <a:buAutoNum type="arabicPeriod"/>
            </a:pPr>
            <a:r>
              <a:rPr lang="en-US" dirty="0"/>
              <a:t>the routing of emergency response vehicles,</a:t>
            </a:r>
          </a:p>
          <a:p>
            <a:r>
              <a:rPr lang="en-US" dirty="0"/>
              <a:t>incorporating uncertain travel times and uncertain spatial demand.</a:t>
            </a:r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Context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35B9DF-5EFD-4D78-8C5D-9E71A64E4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517" y="2894858"/>
            <a:ext cx="3065931" cy="34137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231938F-7345-431A-8231-B7DD92895A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552" y="2894858"/>
            <a:ext cx="3290048" cy="3264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6766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8403E0B-6A1E-4FE8-A62D-D4C39E5CFA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Dhaka, Bangladesh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E1CE1F4-038B-4D00-A90A-684402B06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940118"/>
            <a:ext cx="8147050" cy="543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3362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BF3E1-DF1C-4222-8484-7FD642D564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9BD9D69-50AA-4D6F-AB1F-EDB52C26DF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33882"/>
              </p:ext>
            </p:extLst>
          </p:nvPr>
        </p:nvGraphicFramePr>
        <p:xfrm>
          <a:off x="1824036" y="800100"/>
          <a:ext cx="8278814" cy="557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9" name="Acrobat Document" r:id="rId3" imgW="8705844" imgH="5857650" progId="AcroExch.Document.DC">
                  <p:embed/>
                </p:oleObj>
              </mc:Choice>
              <mc:Fallback>
                <p:oleObj name="Acrobat Document" r:id="rId3" imgW="8705844" imgH="585765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4036" y="800100"/>
                        <a:ext cx="8278814" cy="557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79414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Complete road network</a:t>
            </a:r>
          </a:p>
          <a:p>
            <a:endParaRPr lang="en-US" dirty="0"/>
          </a:p>
          <a:p>
            <a:r>
              <a:rPr lang="en-US" dirty="0"/>
              <a:t>Contains:</a:t>
            </a:r>
          </a:p>
          <a:p>
            <a:pPr lvl="1"/>
            <a:r>
              <a:rPr lang="en-US" sz="2600" dirty="0"/>
              <a:t>5,358 nodes</a:t>
            </a:r>
          </a:p>
          <a:p>
            <a:pPr lvl="1"/>
            <a:r>
              <a:rPr lang="en-US" sz="2600" dirty="0"/>
              <a:t>16,538 edges</a:t>
            </a:r>
          </a:p>
          <a:p>
            <a:endParaRPr lang="en-US" dirty="0"/>
          </a:p>
          <a:p>
            <a:r>
              <a:rPr lang="en-US" dirty="0"/>
              <a:t>Overlaid on Dhaka’s 92 wards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Dhaka’s road network</a:t>
            </a:r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904134B7-E761-4BF2-AFC3-A65B20B72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490364"/>
            <a:ext cx="4458361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195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Collected travel time data for 30 days using GPS devices installed in 5 volunteer cars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F7ADEFB-1716-4BEC-9A6A-7A8E3E1DEF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631" y="1308331"/>
            <a:ext cx="5743574" cy="430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625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CART 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464C7B-79D0-4632-9916-13D133142E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3291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Translate collected GPS data to edges on the road network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Challenging for messy road networks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 matching algorithm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FF19D9-AB6A-40D4-BAE3-9E26A60F88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2" y="386230"/>
            <a:ext cx="4652577" cy="577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974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1000" dirty="0"/>
          </a:p>
          <a:p>
            <a:r>
              <a:rPr lang="en-US" dirty="0"/>
              <a:t>Obtained data for 269 unique trips</a:t>
            </a:r>
          </a:p>
          <a:p>
            <a:endParaRPr lang="en-US" sz="300" dirty="0"/>
          </a:p>
          <a:p>
            <a:r>
              <a:rPr lang="en-US" dirty="0"/>
              <a:t>Trips ranged from 1 to 15 edges, with an average trip length of 4.1 edges</a:t>
            </a:r>
          </a:p>
          <a:p>
            <a:endParaRPr lang="en-US" sz="300" dirty="0"/>
          </a:p>
          <a:p>
            <a:r>
              <a:rPr lang="en-US" dirty="0"/>
              <a:t>Edges were sampled between 0 to 30 times, with an average of 3.9 observations per edge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exploration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F664A19-537E-4891-AC09-1A07A29962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158" y="3247936"/>
            <a:ext cx="4218282" cy="31712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12A97D8-ECA5-4E4D-82A1-F6479ADEA3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900" y="3247936"/>
            <a:ext cx="4198562" cy="315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1317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1000" dirty="0"/>
          </a:p>
          <a:p>
            <a:r>
              <a:rPr lang="en-US" dirty="0"/>
              <a:t>Expanded trip data to create 4086 sub-trips</a:t>
            </a:r>
          </a:p>
          <a:p>
            <a:endParaRPr lang="en-US" sz="500" dirty="0"/>
          </a:p>
          <a:p>
            <a:pPr lvl="1"/>
            <a:r>
              <a:rPr lang="en-US" dirty="0"/>
              <a:t>15x increase in data</a:t>
            </a:r>
          </a:p>
          <a:p>
            <a:pPr lvl="1"/>
            <a:endParaRPr lang="en-US" sz="200" dirty="0"/>
          </a:p>
          <a:p>
            <a:pPr lvl="1"/>
            <a:r>
              <a:rPr lang="en-US" dirty="0"/>
              <a:t>Allows us to capture intermediary ward information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processing</a:t>
            </a:r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9B6BCB48-8D78-49E8-8213-6AA4C48B0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160" y="3003312"/>
            <a:ext cx="8731680" cy="297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2014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1000" dirty="0"/>
          </a:p>
          <a:p>
            <a:r>
              <a:rPr lang="en-US" dirty="0"/>
              <a:t>Average speed of 2.45 km/h with a standard deviation of 3.64 km/h for sub-trip data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summary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443F331-7F36-4F5B-BCEF-B4062E3ED5E7}"/>
              </a:ext>
            </a:extLst>
          </p:cNvPr>
          <p:cNvGrpSpPr/>
          <p:nvPr/>
        </p:nvGrpSpPr>
        <p:grpSpPr>
          <a:xfrm>
            <a:off x="401795" y="2029173"/>
            <a:ext cx="5324895" cy="4130328"/>
            <a:chOff x="1308847" y="2784402"/>
            <a:chExt cx="5952565" cy="407359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945EB05-7A3A-478A-A453-C0D1B9EA20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8847" y="2784402"/>
              <a:ext cx="5952565" cy="407359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58E462D-42FF-4E53-92FF-EDEA6497E41B}"/>
                </a:ext>
              </a:extLst>
            </p:cNvPr>
            <p:cNvSpPr txBox="1"/>
            <p:nvPr/>
          </p:nvSpPr>
          <p:spPr>
            <a:xfrm>
              <a:off x="5858435" y="3012309"/>
              <a:ext cx="106231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/>
                <a:t>Trip data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E5B29CB-41D9-48AA-B418-2A2BE7A88265}"/>
                </a:ext>
              </a:extLst>
            </p:cNvPr>
            <p:cNvSpPr txBox="1"/>
            <p:nvPr/>
          </p:nvSpPr>
          <p:spPr>
            <a:xfrm>
              <a:off x="5749421" y="4137152"/>
              <a:ext cx="122368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/>
                <a:t>Edge data</a:t>
              </a:r>
              <a:endParaRPr 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3C28468-A19F-41E0-A5DB-BC4F47EEE60B}"/>
                </a:ext>
              </a:extLst>
            </p:cNvPr>
            <p:cNvSpPr txBox="1"/>
            <p:nvPr/>
          </p:nvSpPr>
          <p:spPr>
            <a:xfrm>
              <a:off x="5495529" y="5369186"/>
              <a:ext cx="142090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/>
                <a:t>Sub-trip data</a:t>
              </a:r>
              <a:endParaRPr lang="en-US" dirty="0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F57E20D6-19FF-4EE5-B70C-7EC9892684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301506"/>
            <a:ext cx="5666426" cy="3452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1595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1000" dirty="0"/>
          </a:p>
          <a:p>
            <a:r>
              <a:rPr lang="en-US" u="sng" dirty="0"/>
              <a:t>Target</a:t>
            </a:r>
            <a:endParaRPr lang="en-US" dirty="0"/>
          </a:p>
          <a:p>
            <a:r>
              <a:rPr lang="en-US" dirty="0"/>
              <a:t>Travel time from node </a:t>
            </a:r>
            <a:r>
              <a:rPr lang="en-US" i="1" dirty="0" err="1"/>
              <a:t>i</a:t>
            </a:r>
            <a:r>
              <a:rPr lang="en-US" dirty="0"/>
              <a:t> to node </a:t>
            </a:r>
            <a:r>
              <a:rPr lang="en-US" i="1" dirty="0"/>
              <a:t>j</a:t>
            </a:r>
          </a:p>
          <a:p>
            <a:endParaRPr lang="en-US" sz="1200" i="1" dirty="0"/>
          </a:p>
          <a:p>
            <a:r>
              <a:rPr lang="en-US" u="sng" dirty="0"/>
              <a:t>Features</a:t>
            </a:r>
          </a:p>
          <a:p>
            <a:r>
              <a:rPr lang="en-US" dirty="0"/>
              <a:t>Distance from node </a:t>
            </a:r>
            <a:r>
              <a:rPr lang="en-US" i="1" dirty="0" err="1"/>
              <a:t>i</a:t>
            </a:r>
            <a:r>
              <a:rPr lang="en-US" dirty="0"/>
              <a:t> to node </a:t>
            </a:r>
            <a:r>
              <a:rPr lang="en-US" i="1" dirty="0"/>
              <a:t>j</a:t>
            </a:r>
          </a:p>
          <a:p>
            <a:r>
              <a:rPr lang="en-US" dirty="0"/>
              <a:t>Day of the week</a:t>
            </a:r>
          </a:p>
          <a:p>
            <a:r>
              <a:rPr lang="en-US" dirty="0"/>
              <a:t>Time of day</a:t>
            </a:r>
          </a:p>
          <a:p>
            <a:r>
              <a:rPr lang="en-US" dirty="0"/>
              <a:t>Origin and destination information</a:t>
            </a:r>
          </a:p>
          <a:p>
            <a:pPr lvl="1"/>
            <a:r>
              <a:rPr lang="en-US" sz="2600" dirty="0"/>
              <a:t>Demographics</a:t>
            </a:r>
          </a:p>
          <a:p>
            <a:pPr lvl="1"/>
            <a:r>
              <a:rPr lang="en-US" sz="2600" dirty="0"/>
              <a:t>Building types</a:t>
            </a:r>
          </a:p>
          <a:p>
            <a:pPr lvl="1"/>
            <a:r>
              <a:rPr lang="en-US" sz="2600" dirty="0"/>
              <a:t>Building density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Target and features</a:t>
            </a:r>
          </a:p>
        </p:txBody>
      </p:sp>
    </p:spTree>
    <p:extLst>
      <p:ext uri="{BB962C8B-B14F-4D97-AF65-F5344CB8AC3E}">
        <p14:creationId xmlns:p14="http://schemas.microsoft.com/office/powerpoint/2010/main" val="3082314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sz="1000" dirty="0"/>
          </a:p>
          <a:p>
            <a:r>
              <a:rPr lang="en-US" u="sng" dirty="0"/>
              <a:t>Baseline approaches</a:t>
            </a:r>
          </a:p>
          <a:p>
            <a:endParaRPr lang="en-US" sz="600" dirty="0"/>
          </a:p>
          <a:p>
            <a:r>
              <a:rPr lang="en-US" dirty="0"/>
              <a:t>Average travel time</a:t>
            </a:r>
          </a:p>
          <a:p>
            <a:r>
              <a:rPr lang="en-US" dirty="0"/>
              <a:t>Distance only regression</a:t>
            </a:r>
          </a:p>
          <a:p>
            <a:r>
              <a:rPr lang="en-US" dirty="0" err="1"/>
              <a:t>Kolesar</a:t>
            </a:r>
            <a:r>
              <a:rPr lang="en-US" dirty="0"/>
              <a:t> model</a:t>
            </a:r>
          </a:p>
          <a:p>
            <a:endParaRPr lang="en-US" dirty="0"/>
          </a:p>
          <a:p>
            <a:r>
              <a:rPr lang="en-US" u="sng" dirty="0"/>
              <a:t>Machine learning approaches</a:t>
            </a:r>
          </a:p>
          <a:p>
            <a:endParaRPr lang="en-US" sz="600" dirty="0"/>
          </a:p>
          <a:p>
            <a:r>
              <a:rPr lang="en-US" dirty="0"/>
              <a:t>Linear regression with LASSO</a:t>
            </a:r>
          </a:p>
          <a:p>
            <a:r>
              <a:rPr lang="en-US" dirty="0"/>
              <a:t>AdaBoost decision trees</a:t>
            </a:r>
          </a:p>
          <a:p>
            <a:r>
              <a:rPr lang="en-US" dirty="0"/>
              <a:t>K-nearest </a:t>
            </a:r>
            <a:r>
              <a:rPr lang="en-US" dirty="0" err="1"/>
              <a:t>neighbour</a:t>
            </a:r>
            <a:endParaRPr lang="en-US" dirty="0"/>
          </a:p>
          <a:p>
            <a:r>
              <a:rPr lang="en-US" dirty="0"/>
              <a:t>Random forest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Models</a:t>
            </a:r>
          </a:p>
        </p:txBody>
      </p:sp>
    </p:spTree>
    <p:extLst>
      <p:ext uri="{BB962C8B-B14F-4D97-AF65-F5344CB8AC3E}">
        <p14:creationId xmlns:p14="http://schemas.microsoft.com/office/powerpoint/2010/main" val="39205857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441856-1187-4128-ABEE-777D3AB96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Edge prediction error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7FDB9B7-7971-4BB0-A7A4-67D5942FAE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7360710"/>
              </p:ext>
            </p:extLst>
          </p:nvPr>
        </p:nvGraphicFramePr>
        <p:xfrm>
          <a:off x="1869512" y="1172447"/>
          <a:ext cx="8148176" cy="5020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" name="Acrobat Document" r:id="rId3" imgW="3895587" imgH="2400300" progId="AcroExch.Document.DC">
                  <p:embed/>
                </p:oleObj>
              </mc:Choice>
              <mc:Fallback>
                <p:oleObj name="Acrobat Document" r:id="rId3" imgW="3895587" imgH="2400300" progId="AcroExch.Document.DC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E113816-4D5C-4C57-846D-146B45DC1A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69512" y="1172447"/>
                        <a:ext cx="8148176" cy="50203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00429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E805BF8-4C3D-4C6B-AAF1-60900E2C5A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Trip prediction error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0D00CD9-F906-4981-A9D3-511140CA5F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8364972"/>
              </p:ext>
            </p:extLst>
          </p:nvPr>
        </p:nvGraphicFramePr>
        <p:xfrm>
          <a:off x="1823947" y="1203324"/>
          <a:ext cx="8043953" cy="4956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6" name="Acrobat Document" r:id="rId3" imgW="3895587" imgH="2400300" progId="AcroExch.Document.DC">
                  <p:embed/>
                </p:oleObj>
              </mc:Choice>
              <mc:Fallback>
                <p:oleObj name="Acrobat Document" r:id="rId3" imgW="3895587" imgH="2400300" progId="AcroExch.Document.DC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A6C87C1-E38F-4068-86C8-E5115A10B2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3947" y="1203324"/>
                        <a:ext cx="8043953" cy="49561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79209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8553033-06D3-44AF-91FB-05BBA03ECC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Subtrip</a:t>
            </a:r>
            <a:r>
              <a:rPr lang="en-US" dirty="0"/>
              <a:t> prediction error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1D0390A-CA7D-413A-974F-FC4970D203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6148906"/>
              </p:ext>
            </p:extLst>
          </p:nvPr>
        </p:nvGraphicFramePr>
        <p:xfrm>
          <a:off x="1701800" y="1128073"/>
          <a:ext cx="8318500" cy="50512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0" name="Acrobat Document" r:id="rId3" imgW="3952855" imgH="2400300" progId="AcroExch.Document.DC">
                  <p:embed/>
                </p:oleObj>
              </mc:Choice>
              <mc:Fallback>
                <p:oleObj name="Acrobat Document" r:id="rId3" imgW="3952855" imgH="2400300" progId="AcroExch.Document.DC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82B8F2D0-BE95-4843-8BCC-90C5B72A96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01800" y="1128073"/>
                        <a:ext cx="8318500" cy="50512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03373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9714D75-5E81-48A0-B48C-9017D2381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 importance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7291F7-74FE-4019-8ECF-D308184D74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053" y="1356057"/>
            <a:ext cx="9489894" cy="414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538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Prone to overfitting the training data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/>
              <a:t>Select a </a:t>
            </a:r>
            <a:r>
              <a:rPr lang="en-US" b="1" dirty="0"/>
              <a:t>stopping criteria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/>
              <a:t>Prune the tree</a:t>
            </a:r>
          </a:p>
          <a:p>
            <a:endParaRPr lang="en-US" b="1" dirty="0"/>
          </a:p>
          <a:p>
            <a:endParaRPr lang="en-US" b="1" dirty="0"/>
          </a:p>
          <a:p>
            <a:r>
              <a:rPr lang="en-US" dirty="0"/>
              <a:t>Train CART using a greedy algorithm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/>
              <a:t>Provides indication of feature importance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/>
              <a:t>Context depends on the </a:t>
            </a:r>
            <a:r>
              <a:rPr lang="en-US" b="1" dirty="0"/>
              <a:t>splitting criteria</a:t>
            </a:r>
          </a:p>
          <a:p>
            <a:pPr lvl="1" indent="0">
              <a:buNone/>
            </a:pP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concepts and related hyperparameters</a:t>
            </a:r>
          </a:p>
        </p:txBody>
      </p:sp>
    </p:spTree>
    <p:extLst>
      <p:ext uri="{BB962C8B-B14F-4D97-AF65-F5344CB8AC3E}">
        <p14:creationId xmlns:p14="http://schemas.microsoft.com/office/powerpoint/2010/main" val="3975814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DFA722-0A96-4686-8A59-FB9A3D3BD2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 importance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6FBDE70-4C7B-4886-A860-9174AF688D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5639629"/>
              </p:ext>
            </p:extLst>
          </p:nvPr>
        </p:nvGraphicFramePr>
        <p:xfrm>
          <a:off x="1800225" y="1076325"/>
          <a:ext cx="8067675" cy="5146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4" name="Acrobat Document" r:id="rId3" imgW="3762141" imgH="2400300" progId="AcroExch.Document.DC">
                  <p:embed/>
                </p:oleObj>
              </mc:Choice>
              <mc:Fallback>
                <p:oleObj name="Acrobat Document" r:id="rId3" imgW="3762141" imgH="2400300" progId="AcroExch.Document.DC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6FBDE70-4C7B-4886-A860-9174AF688D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00225" y="1076325"/>
                        <a:ext cx="8067675" cy="51469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18693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9ABDE27-0283-46B0-9A13-53BF4375E1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796" y="764841"/>
            <a:ext cx="7249224" cy="5394660"/>
          </a:xfrm>
        </p:spPr>
        <p:txBody>
          <a:bodyPr>
            <a:normAutofit/>
          </a:bodyPr>
          <a:lstStyle/>
          <a:p>
            <a:endParaRPr lang="en-US" sz="1000" dirty="0"/>
          </a:p>
          <a:p>
            <a:r>
              <a:rPr lang="en-US" dirty="0"/>
              <a:t>Predict travel time for every edge in the road network</a:t>
            </a:r>
          </a:p>
          <a:p>
            <a:endParaRPr lang="en-US" dirty="0"/>
          </a:p>
          <a:p>
            <a:r>
              <a:rPr lang="en-US" dirty="0"/>
              <a:t>Integrate via robust optimization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Consider different times of day and days of the week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Integration with optimization</a:t>
            </a:r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4B7A02ED-06B8-4DE9-85D5-91209CC83F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344" y="401464"/>
            <a:ext cx="4458361" cy="58772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33D936B-00C3-4D0A-A2B6-9087BB5D04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95" y="3462171"/>
            <a:ext cx="6604000" cy="95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9065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C221CD-D849-4B2D-9349-C0B9B8157F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9BD9D69-50AA-4D6F-AB1F-EDB52C26DF2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24036" y="800100"/>
          <a:ext cx="8278814" cy="557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" name="Acrobat Document" r:id="rId3" imgW="8705844" imgH="5857650" progId="AcroExch.Document.DC">
                  <p:embed/>
                </p:oleObj>
              </mc:Choice>
              <mc:Fallback>
                <p:oleObj name="Acrobat Document" r:id="rId3" imgW="8705844" imgH="5857650" progId="AcroExch.Document.DC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59BD9D69-50AA-4D6F-AB1F-EDB52C26DF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4036" y="800100"/>
                        <a:ext cx="8278814" cy="557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167635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DFF3BC-F5C7-4CA5-8C52-A534395C05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Integration with optimization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550FCC4-783C-425A-8582-BEFA13BE4B83}"/>
              </a:ext>
            </a:extLst>
          </p:cNvPr>
          <p:cNvSpPr txBox="1">
            <a:spLocks/>
          </p:cNvSpPr>
          <p:nvPr/>
        </p:nvSpPr>
        <p:spPr>
          <a:xfrm>
            <a:off x="457199" y="1213768"/>
            <a:ext cx="10668001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q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Three snapshots: </a:t>
            </a:r>
            <a:r>
              <a:rPr lang="en-US" dirty="0"/>
              <a:t>1. Rush hour (Mon. 6pm), 2. Overnight (Mon. 2am), and 3. Weekend (Sat. 12pm)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C95FCF-E585-4D15-8726-78AAEDC864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647" y="2169242"/>
            <a:ext cx="5598142" cy="4200202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EA09265-4440-4141-A09A-C09909BCD57C}"/>
              </a:ext>
            </a:extLst>
          </p:cNvPr>
          <p:cNvSpPr txBox="1">
            <a:spLocks/>
          </p:cNvSpPr>
          <p:nvPr/>
        </p:nvSpPr>
        <p:spPr>
          <a:xfrm>
            <a:off x="6685889" y="3024704"/>
            <a:ext cx="4579430" cy="4785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10-12% improvement during rush hour</a:t>
            </a:r>
          </a:p>
          <a:p>
            <a:endParaRPr lang="en-US" dirty="0"/>
          </a:p>
          <a:p>
            <a:r>
              <a:rPr lang="en-US" dirty="0"/>
              <a:t>Minimal degradation during overnight and weekend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58829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E1654D-BAC8-4643-A05D-2978953CF8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Integration with optimization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550FCC4-783C-425A-8582-BEFA13BE4B83}"/>
              </a:ext>
            </a:extLst>
          </p:cNvPr>
          <p:cNvSpPr txBox="1">
            <a:spLocks/>
          </p:cNvSpPr>
          <p:nvPr/>
        </p:nvSpPr>
        <p:spPr>
          <a:xfrm>
            <a:off x="457199" y="1213768"/>
            <a:ext cx="5067301" cy="47853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q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Do not need to optimize outpost locations by time of day or day of week </a:t>
            </a:r>
          </a:p>
          <a:p>
            <a:endParaRPr lang="en-US" dirty="0"/>
          </a:p>
          <a:p>
            <a:r>
              <a:rPr lang="en-US" dirty="0"/>
              <a:t>Use static daytime rush hour locations</a:t>
            </a:r>
          </a:p>
          <a:p>
            <a:endParaRPr lang="en-US" dirty="0"/>
          </a:p>
          <a:p>
            <a:r>
              <a:rPr lang="en-US" dirty="0"/>
              <a:t>Reduced system complexity </a:t>
            </a:r>
          </a:p>
          <a:p>
            <a:endParaRPr lang="en-US" dirty="0"/>
          </a:p>
          <a:p>
            <a:r>
              <a:rPr lang="en-US" dirty="0"/>
              <a:t>More likely to be implemented than a solution involving re-positioning in LMICs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E1A753-69E9-4AA4-A5E4-99F27BC17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364" y="1555394"/>
            <a:ext cx="6309935" cy="355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6939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AB091E-470C-F849-A8A9-F73D34BED4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Ensemble methods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Bagging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Boosting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/>
              <a:t>Stacking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115C0B-1E3D-A24A-8821-39779B9BD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class</a:t>
            </a:r>
          </a:p>
        </p:txBody>
      </p:sp>
    </p:spTree>
    <p:extLst>
      <p:ext uri="{BB962C8B-B14F-4D97-AF65-F5344CB8AC3E}">
        <p14:creationId xmlns:p14="http://schemas.microsoft.com/office/powerpoint/2010/main" val="3961571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 forests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E12A50-A1F0-4A8E-8E7E-F0A4AFC73B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2624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Special type of ensemble learner that combines many CART models</a:t>
            </a:r>
          </a:p>
          <a:p>
            <a:endParaRPr lang="en-US" dirty="0"/>
          </a:p>
          <a:p>
            <a:r>
              <a:rPr lang="en-US" dirty="0"/>
              <a:t>Invented Dr. Tin Ham Ho and extended by Prof. Leo </a:t>
            </a:r>
            <a:r>
              <a:rPr lang="en-US" dirty="0" err="1"/>
              <a:t>Breiman</a:t>
            </a:r>
            <a:endParaRPr lang="en-US" dirty="0"/>
          </a:p>
          <a:p>
            <a:endParaRPr lang="en-US" dirty="0"/>
          </a:p>
          <a:p>
            <a:r>
              <a:rPr lang="en-US" dirty="0"/>
              <a:t>Very successful in practice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Classification and regression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Prediction and (some) explanation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pic>
        <p:nvPicPr>
          <p:cNvPr id="2052" name="Picture 4" descr="Image result for tin kam ho">
            <a:extLst>
              <a:ext uri="{FF2B5EF4-FFF2-40B4-BE49-F238E27FC236}">
                <a16:creationId xmlns:a16="http://schemas.microsoft.com/office/drawing/2014/main" id="{135E783A-1826-4E0D-A8AB-63276931AC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626" y="3271252"/>
            <a:ext cx="2115493" cy="211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leo breiman">
            <a:extLst>
              <a:ext uri="{FF2B5EF4-FFF2-40B4-BE49-F238E27FC236}">
                <a16:creationId xmlns:a16="http://schemas.microsoft.com/office/drawing/2014/main" id="{DBEE6234-05A6-43FD-BE4F-11CD8EFCBD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8877" y="3271252"/>
            <a:ext cx="1803458" cy="211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457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CCF0D32-8B72-3E4B-82CF-5130006649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“Math education is all wrong because they [children] wound up thinking of mathematics as an awful, boring subject that had nothing to do with the everyday world around them.”</a:t>
            </a:r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“remember that the great adventure of statistics is in gathering and using data to solve interesting and important real world problems."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70DB36-0390-134C-8EF5-71884B6FC6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Leo </a:t>
            </a:r>
            <a:r>
              <a:rPr lang="en-US" dirty="0" err="1"/>
              <a:t>Breiman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02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Address the key limitation of CART: </a:t>
            </a:r>
            <a:r>
              <a:rPr lang="en-US" b="1" dirty="0"/>
              <a:t>overfitting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Overfitting is caused by high variance, which measures sensitivity to the training data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CART is highly sensitive to the training data</a:t>
            </a:r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</p:spTree>
    <p:extLst>
      <p:ext uri="{BB962C8B-B14F-4D97-AF65-F5344CB8AC3E}">
        <p14:creationId xmlns:p14="http://schemas.microsoft.com/office/powerpoint/2010/main" val="329626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b="1" dirty="0"/>
              <a:t>Bagging</a:t>
            </a:r>
            <a:r>
              <a:rPr lang="en-US" dirty="0"/>
              <a:t> is a type of ensemble algorithm that reduces model variance</a:t>
            </a:r>
            <a:endParaRPr lang="en-US" b="1" dirty="0"/>
          </a:p>
          <a:p>
            <a:endParaRPr lang="en-US" dirty="0"/>
          </a:p>
          <a:p>
            <a:r>
              <a:rPr lang="en-US" dirty="0"/>
              <a:t>Also invented by Prof. Leo </a:t>
            </a:r>
            <a:r>
              <a:rPr lang="en-US" dirty="0" err="1"/>
              <a:t>Breiman</a:t>
            </a:r>
            <a:r>
              <a:rPr lang="en-US" dirty="0"/>
              <a:t>!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Bootstrap aggregation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06D935-E90E-43B5-B23C-6CA880F360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699" y="1927241"/>
            <a:ext cx="5423061" cy="1908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0765ABB-D157-494E-B7F1-2E1F0A791F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4852" y="4063589"/>
            <a:ext cx="5423062" cy="18696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3074" name="Picture 2" descr="Image result for Classification and Regression Trees book">
            <a:extLst>
              <a:ext uri="{FF2B5EF4-FFF2-40B4-BE49-F238E27FC236}">
                <a16:creationId xmlns:a16="http://schemas.microsoft.com/office/drawing/2014/main" id="{94811936-2A03-4B27-8379-95220A135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166" y="3067984"/>
            <a:ext cx="1912685" cy="2833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8219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4376</TotalTime>
  <Words>1202</Words>
  <Application>Microsoft Office PowerPoint</Application>
  <PresentationFormat>Widescreen</PresentationFormat>
  <Paragraphs>285</Paragraphs>
  <Slides>45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2" baseType="lpstr">
      <vt:lpstr>Arial</vt:lpstr>
      <vt:lpstr>Calibri</vt:lpstr>
      <vt:lpstr>Calibri Light</vt:lpstr>
      <vt:lpstr>Cambria Math</vt:lpstr>
      <vt:lpstr>Wingdings</vt:lpstr>
      <vt:lpstr>Office Theme</vt:lpstr>
      <vt:lpstr>Acrobat Document</vt:lpstr>
      <vt:lpstr>Lecture 6: Random Forests</vt:lpstr>
      <vt:lpstr>Learning objectives</vt:lpstr>
      <vt:lpstr>CART recap</vt:lpstr>
      <vt:lpstr>Key concepts and related hyperparameters</vt:lpstr>
      <vt:lpstr>Random forests</vt:lpstr>
      <vt:lpstr>Overview</vt:lpstr>
      <vt:lpstr>Leo Breiman</vt:lpstr>
      <vt:lpstr>Motivation</vt:lpstr>
      <vt:lpstr>Bootstrap aggregation</vt:lpstr>
      <vt:lpstr>Bagging algorithm</vt:lpstr>
      <vt:lpstr>Bagging algorithm</vt:lpstr>
      <vt:lpstr>How does bagging reduce variance and overfitting?</vt:lpstr>
      <vt:lpstr>From bagging to random forests</vt:lpstr>
      <vt:lpstr>Training a random forest</vt:lpstr>
      <vt:lpstr>Key hyperparameters</vt:lpstr>
      <vt:lpstr>Out-of-bag error</vt:lpstr>
      <vt:lpstr>Making predictions</vt:lpstr>
      <vt:lpstr>Feature importance</vt:lpstr>
      <vt:lpstr>Extremely randomized trees</vt:lpstr>
      <vt:lpstr>Travel time prediction in Dhaka, Bangladesh</vt:lpstr>
      <vt:lpstr>Background</vt:lpstr>
      <vt:lpstr>Context</vt:lpstr>
      <vt:lpstr>Emergency medical transportation</vt:lpstr>
      <vt:lpstr>Challenges in LMICs</vt:lpstr>
      <vt:lpstr>Context</vt:lpstr>
      <vt:lpstr>Dhaka, Bangladesh</vt:lpstr>
      <vt:lpstr>Overview</vt:lpstr>
      <vt:lpstr>Dhaka’s road network</vt:lpstr>
      <vt:lpstr>Data collection</vt:lpstr>
      <vt:lpstr>Map matching algorithm</vt:lpstr>
      <vt:lpstr>Data exploration</vt:lpstr>
      <vt:lpstr>Data processing</vt:lpstr>
      <vt:lpstr>Data summary</vt:lpstr>
      <vt:lpstr>Target and features</vt:lpstr>
      <vt:lpstr>Models</vt:lpstr>
      <vt:lpstr>Edge prediction error</vt:lpstr>
      <vt:lpstr>Trip prediction error</vt:lpstr>
      <vt:lpstr>Subtrip prediction error</vt:lpstr>
      <vt:lpstr>Feature importance</vt:lpstr>
      <vt:lpstr>Feature importance</vt:lpstr>
      <vt:lpstr>Integration with optimization</vt:lpstr>
      <vt:lpstr>Overview</vt:lpstr>
      <vt:lpstr>Integration with optimization</vt:lpstr>
      <vt:lpstr>Integration with optimization</vt:lpstr>
      <vt:lpstr>Next class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jboutilier</cp:lastModifiedBy>
  <cp:revision>178</cp:revision>
  <dcterms:created xsi:type="dcterms:W3CDTF">2019-02-14T19:26:38Z</dcterms:created>
  <dcterms:modified xsi:type="dcterms:W3CDTF">2020-12-28T22:01:23Z</dcterms:modified>
</cp:coreProperties>
</file>