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599" r:id="rId2"/>
    <p:sldId id="927" r:id="rId3"/>
    <p:sldId id="921" r:id="rId4"/>
    <p:sldId id="918" r:id="rId5"/>
    <p:sldId id="922" r:id="rId6"/>
    <p:sldId id="923" r:id="rId7"/>
    <p:sldId id="924" r:id="rId8"/>
    <p:sldId id="925" r:id="rId9"/>
    <p:sldId id="926" r:id="rId1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1">
          <p15:clr>
            <a:srgbClr val="A4A3A4"/>
          </p15:clr>
        </p15:guide>
        <p15:guide id="2" pos="28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00"/>
    <a:srgbClr val="B2B2B2"/>
    <a:srgbClr val="FFFF00"/>
    <a:srgbClr val="FFCC66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94343" autoAdjust="0"/>
  </p:normalViewPr>
  <p:slideViewPr>
    <p:cSldViewPr snapToGrid="0">
      <p:cViewPr varScale="1">
        <p:scale>
          <a:sx n="65" d="100"/>
          <a:sy n="65" d="100"/>
        </p:scale>
        <p:origin x="1542" y="90"/>
      </p:cViewPr>
      <p:guideLst>
        <p:guide orient="horz" pos="2141"/>
        <p:guide pos="28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1860" y="-108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086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5" tIns="46760" rIns="93515" bIns="46760" numCol="1" anchor="t" anchorCtr="0" compatLnSpc="1">
            <a:prstTxWarp prst="textNoShape">
              <a:avLst/>
            </a:prstTxWarp>
          </a:bodyPr>
          <a:lstStyle>
            <a:lvl1pPr defTabSz="928796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9315" y="0"/>
            <a:ext cx="3041086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5" tIns="46760" rIns="93515" bIns="46760" numCol="1" anchor="t" anchorCtr="0" compatLnSpc="1">
            <a:prstTxWarp prst="textNoShape">
              <a:avLst/>
            </a:prstTxWarp>
          </a:bodyPr>
          <a:lstStyle>
            <a:lvl1pPr algn="r" defTabSz="928796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4"/>
            <a:ext cx="3041086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5" tIns="46760" rIns="93515" bIns="46760" numCol="1" anchor="b" anchorCtr="0" compatLnSpc="1">
            <a:prstTxWarp prst="textNoShape">
              <a:avLst/>
            </a:prstTxWarp>
          </a:bodyPr>
          <a:lstStyle>
            <a:lvl1pPr defTabSz="928796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9315" y="8831264"/>
            <a:ext cx="3041086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5" tIns="46760" rIns="93515" bIns="46760" numCol="1" anchor="b" anchorCtr="0" compatLnSpc="1">
            <a:prstTxWarp prst="textNoShape">
              <a:avLst/>
            </a:prstTxWarp>
          </a:bodyPr>
          <a:lstStyle>
            <a:lvl1pPr algn="r" defTabSz="928688" eaLnBrk="0" hangingPunct="0">
              <a:defRPr sz="1200" smtClean="0"/>
            </a:lvl1pPr>
          </a:lstStyle>
          <a:p>
            <a:pPr>
              <a:defRPr/>
            </a:pPr>
            <a:fld id="{07D1B094-1707-4BF7-AD21-B92402564C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086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5" tIns="46760" rIns="93515" bIns="46760" numCol="1" anchor="t" anchorCtr="0" compatLnSpc="1">
            <a:prstTxWarp prst="textNoShape">
              <a:avLst/>
            </a:prstTxWarp>
          </a:bodyPr>
          <a:lstStyle>
            <a:lvl1pPr defTabSz="928796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9315" y="0"/>
            <a:ext cx="3041086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5" tIns="46760" rIns="93515" bIns="46760" numCol="1" anchor="t" anchorCtr="0" compatLnSpc="1">
            <a:prstTxWarp prst="textNoShape">
              <a:avLst/>
            </a:prstTxWarp>
          </a:bodyPr>
          <a:lstStyle>
            <a:lvl1pPr algn="r" defTabSz="928796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45025" cy="3482975"/>
          </a:xfrm>
          <a:prstGeom prst="rect">
            <a:avLst/>
          </a:prstGeom>
          <a:noFill/>
          <a:ln w="12699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426"/>
            <a:ext cx="514096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5" tIns="46760" rIns="93515" bIns="46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4"/>
            <a:ext cx="3041086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5" tIns="46760" rIns="93515" bIns="46760" numCol="1" anchor="b" anchorCtr="0" compatLnSpc="1">
            <a:prstTxWarp prst="textNoShape">
              <a:avLst/>
            </a:prstTxWarp>
          </a:bodyPr>
          <a:lstStyle>
            <a:lvl1pPr defTabSz="928796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9315" y="8831264"/>
            <a:ext cx="3041086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5" tIns="46760" rIns="93515" bIns="46760" numCol="1" anchor="b" anchorCtr="0" compatLnSpc="1">
            <a:prstTxWarp prst="textNoShape">
              <a:avLst/>
            </a:prstTxWarp>
          </a:bodyPr>
          <a:lstStyle>
            <a:lvl1pPr algn="r" defTabSz="928688" eaLnBrk="0" hangingPunct="0">
              <a:defRPr sz="1200" smtClean="0"/>
            </a:lvl1pPr>
          </a:lstStyle>
          <a:p>
            <a:pPr>
              <a:defRPr/>
            </a:pPr>
            <a:fld id="{033B2D3C-6B48-484A-88B7-4677C02E7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F02CC45-3C3A-4654-B76D-45B8FDDD0244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8563" y="700088"/>
            <a:ext cx="4622800" cy="3467100"/>
          </a:xfrm>
          <a:ln w="12700" cap="flat">
            <a:solidFill>
              <a:schemeClr val="tx1"/>
            </a:solidFill>
          </a:ln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819" y="4819650"/>
            <a:ext cx="6291510" cy="4476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484" tIns="46745" rIns="93484" bIns="46745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02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02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02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02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A7ED19E-BCB7-4E6D-8E2C-C7F273A15327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0188" y="4821238"/>
            <a:ext cx="6294437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0988" y="4763"/>
            <a:ext cx="6218237" cy="4662487"/>
          </a:xfrm>
          <a:ln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3430786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0BE371A-5B87-481B-A783-46450E94AF9B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812" y="4821238"/>
            <a:ext cx="629637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229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0988" y="4763"/>
            <a:ext cx="6216650" cy="4662487"/>
          </a:xfrm>
          <a:ln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101D8E7-BF30-448B-B54A-F8D4C48D965E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812" y="4821238"/>
            <a:ext cx="629637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0988" y="4763"/>
            <a:ext cx="6216650" cy="4662487"/>
          </a:xfrm>
          <a:ln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7E1FFE6-8BBE-4189-8D9B-F2AAC6A0E90E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812" y="4821238"/>
            <a:ext cx="629637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638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0988" y="4763"/>
            <a:ext cx="6216650" cy="4662487"/>
          </a:xfrm>
          <a:ln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27668C8-12C8-40D9-AA57-16D2A5FD8620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812" y="4821238"/>
            <a:ext cx="629637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0988" y="4763"/>
            <a:ext cx="6216650" cy="4662487"/>
          </a:xfrm>
          <a:ln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8DF379D-AB6D-40DA-BF2B-05E4EC70A512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812" y="4821238"/>
            <a:ext cx="629637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048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0988" y="4763"/>
            <a:ext cx="6216650" cy="4662487"/>
          </a:xfrm>
          <a:ln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F43ED99-A37A-4404-B829-380CD96DBDC6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812" y="4821238"/>
            <a:ext cx="629637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253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0988" y="4763"/>
            <a:ext cx="6216650" cy="4662487"/>
          </a:xfrm>
          <a:ln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8C8772A-7609-4963-99A3-BC1FD2167DDD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812" y="4821238"/>
            <a:ext cx="629637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458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0988" y="4763"/>
            <a:ext cx="6216650" cy="4662487"/>
          </a:xfrm>
          <a:ln cap="flat">
            <a:solidFill>
              <a:schemeClr val="tx1"/>
            </a:solidFill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382000" y="6565900"/>
            <a:ext cx="35718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4450" rIns="92075" bIns="44450">
            <a:spAutoFit/>
          </a:bodyPr>
          <a:lstStyle>
            <a:lvl1pPr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fld id="{00790B75-EADB-44C1-AC72-E2B2AB7C5AED}" type="slidenum">
              <a:rPr lang="en-US" altLang="en-US" sz="800" b="1" smtClean="0"/>
              <a:pPr algn="ctr">
                <a:defRPr/>
              </a:pPr>
              <a:t>‹#›</a:t>
            </a:fld>
            <a:endParaRPr lang="en-US" altLang="en-US" sz="800" b="1" smtClean="0"/>
          </a:p>
        </p:txBody>
      </p:sp>
      <p:sp>
        <p:nvSpPr>
          <p:cNvPr id="808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08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3856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1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28600"/>
            <a:ext cx="20955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1341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2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34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838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14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114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65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5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5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980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691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133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382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791575" y="6648450"/>
            <a:ext cx="35718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4450" rIns="92075" bIns="44450">
            <a:spAutoFit/>
          </a:bodyPr>
          <a:lstStyle>
            <a:lvl1pPr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fld id="{C838D281-75D5-4DE2-833B-5F6E6ABF9521}" type="slidenum">
              <a:rPr lang="en-US" altLang="en-US" sz="800" b="1" smtClean="0"/>
              <a:pPr algn="ctr">
                <a:defRPr/>
              </a:pPr>
              <a:t>‹#›</a:t>
            </a:fld>
            <a:endParaRPr lang="en-US" altLang="en-US" sz="800" b="1" smtClean="0"/>
          </a:p>
        </p:txBody>
      </p:sp>
      <p:sp>
        <p:nvSpPr>
          <p:cNvPr id="1029" name="Line 280"/>
          <p:cNvSpPr>
            <a:spLocks noChangeShapeType="1"/>
          </p:cNvSpPr>
          <p:nvPr/>
        </p:nvSpPr>
        <p:spPr bwMode="auto">
          <a:xfrm>
            <a:off x="319088" y="1454150"/>
            <a:ext cx="8404225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9" r:id="rId1"/>
    <p:sldLayoutId id="2147484489" r:id="rId2"/>
    <p:sldLayoutId id="2147484490" r:id="rId3"/>
    <p:sldLayoutId id="2147484491" r:id="rId4"/>
    <p:sldLayoutId id="2147484492" r:id="rId5"/>
    <p:sldLayoutId id="2147484493" r:id="rId6"/>
    <p:sldLayoutId id="2147484494" r:id="rId7"/>
    <p:sldLayoutId id="2147484495" r:id="rId8"/>
    <p:sldLayoutId id="2147484496" r:id="rId9"/>
    <p:sldLayoutId id="2147484497" r:id="rId10"/>
    <p:sldLayoutId id="21474844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207554" y="4467075"/>
            <a:ext cx="27161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/>
              <a:t>Insert your </a:t>
            </a:r>
            <a:r>
              <a:rPr lang="en-US" altLang="en-US" sz="2000" dirty="0" smtClean="0"/>
              <a:t>names here</a:t>
            </a:r>
            <a:endParaRPr lang="en-US" altLang="en-US" sz="2000" dirty="0"/>
          </a:p>
        </p:txBody>
      </p:sp>
      <p:sp>
        <p:nvSpPr>
          <p:cNvPr id="5123" name="Text Box 8"/>
          <p:cNvSpPr txBox="1">
            <a:spLocks noChangeArrowheads="1"/>
          </p:cNvSpPr>
          <p:nvPr/>
        </p:nvSpPr>
        <p:spPr bwMode="auto">
          <a:xfrm>
            <a:off x="0" y="231775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i="1" dirty="0"/>
              <a:t>Applying the Decision Analysis Cycle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i="1" dirty="0"/>
              <a:t>to </a:t>
            </a:r>
            <a:r>
              <a:rPr lang="en-US" altLang="en-US" i="1" dirty="0" smtClean="0"/>
              <a:t>the Plasmin Commercial Evaluation</a:t>
            </a:r>
            <a:endParaRPr lang="en-US" altLang="en-US" i="1" dirty="0"/>
          </a:p>
        </p:txBody>
      </p:sp>
      <p:pic>
        <p:nvPicPr>
          <p:cNvPr id="5124" name="Picture 2" descr="NC State University Jenkins Graduate School of Management M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6200775"/>
            <a:ext cx="34099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5" name="Group 43"/>
          <p:cNvGrpSpPr>
            <a:grpSpLocks/>
          </p:cNvGrpSpPr>
          <p:nvPr/>
        </p:nvGrpSpPr>
        <p:grpSpPr bwMode="auto">
          <a:xfrm>
            <a:off x="1030288" y="2352675"/>
            <a:ext cx="7058025" cy="936625"/>
            <a:chOff x="1057275" y="1779588"/>
            <a:chExt cx="7058025" cy="936625"/>
          </a:xfrm>
        </p:grpSpPr>
        <p:sp>
          <p:nvSpPr>
            <p:cNvPr id="5127" name="Rectangle 56"/>
            <p:cNvSpPr>
              <a:spLocks noChangeArrowheads="1"/>
            </p:cNvSpPr>
            <p:nvPr/>
          </p:nvSpPr>
          <p:spPr bwMode="auto">
            <a:xfrm>
              <a:off x="3095625" y="1784350"/>
              <a:ext cx="1304925" cy="585788"/>
            </a:xfrm>
            <a:prstGeom prst="rect">
              <a:avLst/>
            </a:prstGeom>
            <a:solidFill>
              <a:srgbClr val="F0AF3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="0"/>
            </a:p>
          </p:txBody>
        </p:sp>
        <p:sp>
          <p:nvSpPr>
            <p:cNvPr id="5128" name="Rectangle 57"/>
            <p:cNvSpPr>
              <a:spLocks noChangeArrowheads="1"/>
            </p:cNvSpPr>
            <p:nvPr/>
          </p:nvSpPr>
          <p:spPr bwMode="auto">
            <a:xfrm>
              <a:off x="3141663" y="1811338"/>
              <a:ext cx="1222375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Deterministic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Structuring</a:t>
              </a:r>
            </a:p>
          </p:txBody>
        </p:sp>
        <p:sp>
          <p:nvSpPr>
            <p:cNvPr id="5129" name="Rectangle 58"/>
            <p:cNvSpPr>
              <a:spLocks noChangeArrowheads="1"/>
            </p:cNvSpPr>
            <p:nvPr/>
          </p:nvSpPr>
          <p:spPr bwMode="auto">
            <a:xfrm>
              <a:off x="4772025" y="1787525"/>
              <a:ext cx="1304925" cy="585788"/>
            </a:xfrm>
            <a:prstGeom prst="rect">
              <a:avLst/>
            </a:prstGeom>
            <a:solidFill>
              <a:srgbClr val="F0AF3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="0"/>
            </a:p>
          </p:txBody>
        </p:sp>
        <p:sp>
          <p:nvSpPr>
            <p:cNvPr id="5130" name="Rectangle 59"/>
            <p:cNvSpPr>
              <a:spLocks noChangeArrowheads="1"/>
            </p:cNvSpPr>
            <p:nvPr/>
          </p:nvSpPr>
          <p:spPr bwMode="auto">
            <a:xfrm>
              <a:off x="4849813" y="1814513"/>
              <a:ext cx="1158875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Probabilistic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Evaluation</a:t>
              </a:r>
            </a:p>
          </p:txBody>
        </p:sp>
        <p:sp>
          <p:nvSpPr>
            <p:cNvPr id="5131" name="Rectangle 60"/>
            <p:cNvSpPr>
              <a:spLocks noChangeArrowheads="1"/>
            </p:cNvSpPr>
            <p:nvPr/>
          </p:nvSpPr>
          <p:spPr bwMode="auto">
            <a:xfrm>
              <a:off x="1385888" y="1779588"/>
              <a:ext cx="1304925" cy="585787"/>
            </a:xfrm>
            <a:prstGeom prst="rect">
              <a:avLst/>
            </a:prstGeom>
            <a:solidFill>
              <a:srgbClr val="F0AF3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="0"/>
            </a:p>
          </p:txBody>
        </p:sp>
        <p:sp>
          <p:nvSpPr>
            <p:cNvPr id="5132" name="Rectangle 61"/>
            <p:cNvSpPr>
              <a:spLocks noChangeArrowheads="1"/>
            </p:cNvSpPr>
            <p:nvPr/>
          </p:nvSpPr>
          <p:spPr bwMode="auto">
            <a:xfrm>
              <a:off x="1419225" y="1800225"/>
              <a:ext cx="1192213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Basis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Development</a:t>
              </a:r>
            </a:p>
          </p:txBody>
        </p:sp>
        <p:sp>
          <p:nvSpPr>
            <p:cNvPr id="5133" name="Rectangle 62"/>
            <p:cNvSpPr>
              <a:spLocks noChangeArrowheads="1"/>
            </p:cNvSpPr>
            <p:nvPr/>
          </p:nvSpPr>
          <p:spPr bwMode="auto">
            <a:xfrm>
              <a:off x="6475413" y="1787525"/>
              <a:ext cx="1304925" cy="585788"/>
            </a:xfrm>
            <a:prstGeom prst="rect">
              <a:avLst/>
            </a:prstGeom>
            <a:solidFill>
              <a:srgbClr val="F0AF3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="0"/>
            </a:p>
          </p:txBody>
        </p:sp>
        <p:sp>
          <p:nvSpPr>
            <p:cNvPr id="5134" name="Rectangle 63"/>
            <p:cNvSpPr>
              <a:spLocks noChangeArrowheads="1"/>
            </p:cNvSpPr>
            <p:nvPr/>
          </p:nvSpPr>
          <p:spPr bwMode="auto">
            <a:xfrm>
              <a:off x="6648450" y="1822450"/>
              <a:ext cx="944563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Basis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Appraisal</a:t>
              </a:r>
            </a:p>
          </p:txBody>
        </p:sp>
        <p:sp>
          <p:nvSpPr>
            <p:cNvPr id="5135" name="Line 64"/>
            <p:cNvSpPr>
              <a:spLocks noChangeShapeType="1"/>
            </p:cNvSpPr>
            <p:nvPr/>
          </p:nvSpPr>
          <p:spPr bwMode="auto">
            <a:xfrm>
              <a:off x="2682875" y="2060575"/>
              <a:ext cx="401638" cy="3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Line 65"/>
            <p:cNvSpPr>
              <a:spLocks noChangeShapeType="1"/>
            </p:cNvSpPr>
            <p:nvPr/>
          </p:nvSpPr>
          <p:spPr bwMode="auto">
            <a:xfrm flipV="1">
              <a:off x="4398963" y="2057400"/>
              <a:ext cx="373062" cy="3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Line 66"/>
            <p:cNvSpPr>
              <a:spLocks noChangeShapeType="1"/>
            </p:cNvSpPr>
            <p:nvPr/>
          </p:nvSpPr>
          <p:spPr bwMode="auto">
            <a:xfrm flipV="1">
              <a:off x="6081713" y="2058988"/>
              <a:ext cx="385762" cy="1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Line 67"/>
            <p:cNvSpPr>
              <a:spLocks noChangeShapeType="1"/>
            </p:cNvSpPr>
            <p:nvPr/>
          </p:nvSpPr>
          <p:spPr bwMode="auto">
            <a:xfrm>
              <a:off x="7807325" y="2057400"/>
              <a:ext cx="3079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Line 72"/>
            <p:cNvSpPr>
              <a:spLocks noChangeShapeType="1"/>
            </p:cNvSpPr>
            <p:nvPr/>
          </p:nvSpPr>
          <p:spPr bwMode="auto">
            <a:xfrm>
              <a:off x="1057275" y="2066925"/>
              <a:ext cx="3079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68"/>
            <p:cNvSpPr>
              <a:spLocks/>
            </p:cNvSpPr>
            <p:nvPr/>
          </p:nvSpPr>
          <p:spPr bwMode="auto">
            <a:xfrm>
              <a:off x="2019300" y="2360613"/>
              <a:ext cx="5126038" cy="355600"/>
            </a:xfrm>
            <a:custGeom>
              <a:avLst/>
              <a:gdLst>
                <a:gd name="T0" fmla="*/ 2147483646 w 3337"/>
                <a:gd name="T1" fmla="*/ 0 h 193"/>
                <a:gd name="T2" fmla="*/ 2147483646 w 3337"/>
                <a:gd name="T3" fmla="*/ 2147483646 h 193"/>
                <a:gd name="T4" fmla="*/ 0 w 3337"/>
                <a:gd name="T5" fmla="*/ 2147483646 h 193"/>
                <a:gd name="T6" fmla="*/ 0 w 3337"/>
                <a:gd name="T7" fmla="*/ 0 h 1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37"/>
                <a:gd name="T13" fmla="*/ 0 h 193"/>
                <a:gd name="T14" fmla="*/ 3337 w 3337"/>
                <a:gd name="T15" fmla="*/ 193 h 1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37" h="193">
                  <a:moveTo>
                    <a:pt x="3336" y="0"/>
                  </a:moveTo>
                  <a:lnTo>
                    <a:pt x="3336" y="192"/>
                  </a:lnTo>
                  <a:lnTo>
                    <a:pt x="0" y="192"/>
                  </a:ln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12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6086475"/>
            <a:ext cx="27701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345" y="5265090"/>
            <a:ext cx="1783705" cy="1495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42900" y="1503314"/>
            <a:ext cx="2305050" cy="532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63" tIns="46038" rIns="93663" bIns="46038"/>
          <a:lstStyle/>
          <a:p>
            <a:pPr marL="4763" lvl="1" indent="-4763" defTabSz="917575" eaLnBrk="0" hangingPunct="0">
              <a:spcBef>
                <a:spcPct val="20000"/>
              </a:spcBef>
              <a:defRPr/>
            </a:pPr>
            <a:r>
              <a:rPr lang="en-US" sz="1800" b="1" kern="0" dirty="0">
                <a:latin typeface="+mn-lt"/>
              </a:rPr>
              <a:t>Decision:</a:t>
            </a:r>
          </a:p>
          <a:p>
            <a:pPr marL="241300" lvl="1" indent="-241300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Product </a:t>
            </a:r>
            <a:r>
              <a:rPr lang="en-US" sz="1800" b="1" kern="0" dirty="0" smtClean="0">
                <a:latin typeface="+mn-lt"/>
              </a:rPr>
              <a:t>Develop (DP 1)</a:t>
            </a:r>
            <a:endParaRPr lang="en-US" sz="1800" b="1" kern="0" dirty="0">
              <a:latin typeface="+mn-lt"/>
            </a:endParaRPr>
          </a:p>
          <a:p>
            <a:pPr marL="4763" lvl="1" indent="-4763" defTabSz="917575" eaLnBrk="0" hangingPunct="0">
              <a:spcBef>
                <a:spcPct val="20000"/>
              </a:spcBef>
              <a:defRPr/>
            </a:pPr>
            <a:endParaRPr lang="en-US" sz="900" b="1" kern="0" dirty="0">
              <a:latin typeface="+mn-lt"/>
            </a:endParaRPr>
          </a:p>
          <a:p>
            <a:pPr marL="4763" lvl="1" indent="-4763" defTabSz="917575" eaLnBrk="0" hangingPunct="0">
              <a:spcBef>
                <a:spcPct val="20000"/>
              </a:spcBef>
              <a:defRPr/>
            </a:pPr>
            <a:r>
              <a:rPr lang="en-US" sz="1800" b="1" kern="0" dirty="0">
                <a:latin typeface="+mn-lt"/>
              </a:rPr>
              <a:t>Alternatives:</a:t>
            </a:r>
          </a:p>
          <a:p>
            <a:pPr marL="236538" lvl="1" indent="-236538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Develop</a:t>
            </a:r>
          </a:p>
          <a:p>
            <a:pPr marL="236538" lvl="1" indent="-236538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Not Develop</a:t>
            </a:r>
          </a:p>
          <a:p>
            <a:pPr marL="4763" lvl="1" indent="-4763" defTabSz="917575" eaLnBrk="0" hangingPunct="0">
              <a:spcBef>
                <a:spcPct val="20000"/>
              </a:spcBef>
              <a:defRPr/>
            </a:pPr>
            <a:endParaRPr lang="en-US" sz="900" b="1" kern="0" dirty="0">
              <a:latin typeface="+mn-lt"/>
            </a:endParaRPr>
          </a:p>
          <a:p>
            <a:pPr marL="4763" lvl="1" indent="-4763" defTabSz="917575" eaLnBrk="0" hangingPunct="0">
              <a:spcBef>
                <a:spcPct val="20000"/>
              </a:spcBef>
              <a:defRPr/>
            </a:pPr>
            <a:r>
              <a:rPr lang="en-US" sz="1800" b="1" kern="0" dirty="0">
                <a:latin typeface="+mn-lt"/>
              </a:rPr>
              <a:t>Objective/value:</a:t>
            </a:r>
          </a:p>
          <a:p>
            <a:pPr marL="236538" lvl="1" indent="-236538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Maximize profit</a:t>
            </a:r>
          </a:p>
          <a:p>
            <a:pPr marL="4763" lvl="1" indent="-4763" defTabSz="917575" eaLnBrk="0" hangingPunct="0">
              <a:spcBef>
                <a:spcPct val="20000"/>
              </a:spcBef>
              <a:defRPr/>
            </a:pPr>
            <a:endParaRPr lang="en-US" sz="900" b="1" kern="0" dirty="0">
              <a:latin typeface="+mn-lt"/>
            </a:endParaRPr>
          </a:p>
          <a:p>
            <a:pPr marL="4763" lvl="1" indent="-4763" defTabSz="917575" eaLnBrk="0" hangingPunct="0">
              <a:spcBef>
                <a:spcPct val="20000"/>
              </a:spcBef>
              <a:defRPr/>
            </a:pPr>
            <a:r>
              <a:rPr lang="en-US" sz="1800" b="1" kern="0" dirty="0">
                <a:latin typeface="+mn-lt"/>
              </a:rPr>
              <a:t>Uncertainties:</a:t>
            </a:r>
          </a:p>
          <a:p>
            <a:pPr marL="236538" lvl="1" indent="-236538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Market Size</a:t>
            </a:r>
          </a:p>
          <a:p>
            <a:pPr marL="236538" lvl="1" indent="-236538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Market Share</a:t>
            </a:r>
          </a:p>
          <a:p>
            <a:pPr marL="236538" lvl="1" indent="-236538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Price</a:t>
            </a:r>
          </a:p>
          <a:p>
            <a:pPr marL="236538" lvl="1" indent="-236538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COGs</a:t>
            </a:r>
          </a:p>
          <a:p>
            <a:pPr marL="236538" lvl="1" indent="-236538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Technical success</a:t>
            </a:r>
          </a:p>
          <a:p>
            <a:pPr marL="236538" lvl="1" indent="-236538" defTabSz="917575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1800" b="1" kern="0" dirty="0">
                <a:latin typeface="+mn-lt"/>
              </a:rPr>
              <a:t>Timing</a:t>
            </a:r>
          </a:p>
          <a:p>
            <a:pPr marL="4763" lvl="1" indent="-4763" defTabSz="917575" eaLnBrk="0" hangingPunct="0">
              <a:spcBef>
                <a:spcPct val="20000"/>
              </a:spcBef>
              <a:defRPr/>
            </a:pPr>
            <a:endParaRPr lang="en-US" sz="1800" b="1" kern="0" dirty="0">
              <a:latin typeface="+mn-lt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373063" y="282575"/>
            <a:ext cx="8382000" cy="1143000"/>
          </a:xfrm>
          <a:noFill/>
        </p:spPr>
        <p:txBody>
          <a:bodyPr lIns="93663" rIns="93663" anchor="b"/>
          <a:lstStyle/>
          <a:p>
            <a:pPr defTabSz="917575">
              <a:lnSpc>
                <a:spcPct val="90000"/>
              </a:lnSpc>
            </a:pPr>
            <a:r>
              <a:rPr lang="en-US" altLang="en-US" dirty="0" smtClean="0"/>
              <a:t>We developed an influence diagram to illustrate the decision basis (alternatives, uncertainties, constants, determined values, and value proposition).</a:t>
            </a:r>
            <a:endParaRPr lang="en-US" altLang="en-US" sz="2200" i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428750" cy="27622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3"/>
                </a:solidFill>
              </a:rPr>
              <a:t>Basis Development</a:t>
            </a:r>
          </a:p>
        </p:txBody>
      </p:sp>
      <p:pic>
        <p:nvPicPr>
          <p:cNvPr id="512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75" y="1635125"/>
            <a:ext cx="6275388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4045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373063" y="282575"/>
            <a:ext cx="8382000" cy="1143000"/>
          </a:xfrm>
          <a:noFill/>
        </p:spPr>
        <p:txBody>
          <a:bodyPr lIns="93663" rIns="93663" anchor="b"/>
          <a:lstStyle/>
          <a:p>
            <a:pPr defTabSz="917575">
              <a:lnSpc>
                <a:spcPct val="90000"/>
              </a:lnSpc>
            </a:pPr>
            <a:r>
              <a:rPr lang="en-US" altLang="en-US" dirty="0" smtClean="0"/>
              <a:t>Instructions: Obtain the </a:t>
            </a:r>
            <a:r>
              <a:rPr lang="en-US" altLang="en-US" dirty="0" smtClean="0"/>
              <a:t>10-50-90 percentile values </a:t>
            </a:r>
            <a:r>
              <a:rPr lang="en-US" altLang="en-US" dirty="0" smtClean="0"/>
              <a:t>from the subject matter expert </a:t>
            </a:r>
            <a:r>
              <a:rPr lang="en-US" altLang="en-US" dirty="0" smtClean="0"/>
              <a:t>(instructor) for </a:t>
            </a:r>
            <a:r>
              <a:rPr lang="en-US" altLang="en-US" dirty="0" smtClean="0"/>
              <a:t>the uncertain variables in the model.</a:t>
            </a:r>
            <a:endParaRPr lang="en-US" altLang="en-US" sz="2200" i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428596" cy="276999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b="1" dirty="0" smtClean="0">
                <a:solidFill>
                  <a:schemeClr val="accent3"/>
                </a:solidFill>
              </a:rPr>
              <a:t>Basis Development</a:t>
            </a:r>
            <a:endParaRPr lang="en-US" sz="1200" b="1" dirty="0">
              <a:solidFill>
                <a:schemeClr val="accent3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70507" y="3889616"/>
            <a:ext cx="3562064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This slide title should be revised to a single sentence that describes the key point of the slide.</a:t>
            </a:r>
            <a:endParaRPr lang="en-US" sz="1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title"/>
          </p:nvPr>
        </p:nvSpPr>
        <p:spPr>
          <a:xfrm>
            <a:off x="373063" y="282575"/>
            <a:ext cx="8382000" cy="1143000"/>
          </a:xfrm>
          <a:noFill/>
        </p:spPr>
        <p:txBody>
          <a:bodyPr lIns="93663" rIns="93663" anchor="b"/>
          <a:lstStyle/>
          <a:p>
            <a:pPr defTabSz="917575">
              <a:lnSpc>
                <a:spcPct val="90000"/>
              </a:lnSpc>
            </a:pPr>
            <a:r>
              <a:rPr lang="en-US" altLang="en-US" dirty="0" smtClean="0"/>
              <a:t>Instructions: Use the </a:t>
            </a:r>
            <a:r>
              <a:rPr lang="en-US" altLang="en-US" dirty="0" smtClean="0"/>
              <a:t>Excel </a:t>
            </a:r>
            <a:r>
              <a:rPr lang="en-US" altLang="en-US" dirty="0" smtClean="0"/>
              <a:t>Template to construct an Excel model and determine the base-case NPVs of each alternative.</a:t>
            </a:r>
            <a:endParaRPr lang="en-US" altLang="en-US" sz="2200" i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884363" cy="27622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b="1" dirty="0">
                <a:solidFill>
                  <a:schemeClr val="accent3"/>
                </a:solidFill>
              </a:rPr>
              <a:t>Deterministic Structuring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1855788" y="1924050"/>
            <a:ext cx="54260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u="sng"/>
              <a:t>Alternative</a:t>
            </a:r>
            <a:r>
              <a:rPr lang="en-US" altLang="en-US" sz="1800"/>
              <a:t>			</a:t>
            </a:r>
            <a:r>
              <a:rPr lang="en-US" altLang="en-US" sz="1800" u="sng"/>
              <a:t>NPV ($ million)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u="sng"/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5802313" y="14224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1149350" y="40560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19" name="TextBox 10"/>
          <p:cNvSpPr txBox="1">
            <a:spLocks noChangeArrowheads="1"/>
          </p:cNvSpPr>
          <p:nvPr/>
        </p:nvSpPr>
        <p:spPr bwMode="auto">
          <a:xfrm>
            <a:off x="5095875" y="40370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" name="Rectangle 8"/>
          <p:cNvSpPr/>
          <p:nvPr/>
        </p:nvSpPr>
        <p:spPr>
          <a:xfrm>
            <a:off x="2770507" y="3889616"/>
            <a:ext cx="3562064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This slide title should be revised to a single sentence that describes the key point of the slide.</a:t>
            </a:r>
            <a:endParaRPr lang="en-US" sz="1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>
          <a:xfrm>
            <a:off x="373063" y="282575"/>
            <a:ext cx="8382000" cy="1143000"/>
          </a:xfrm>
          <a:noFill/>
        </p:spPr>
        <p:txBody>
          <a:bodyPr lIns="93663" rIns="93663" anchor="b"/>
          <a:lstStyle/>
          <a:p>
            <a:pPr defTabSz="917575">
              <a:lnSpc>
                <a:spcPct val="90000"/>
              </a:lnSpc>
            </a:pPr>
            <a:r>
              <a:rPr lang="en-US" altLang="en-US" dirty="0" smtClean="0"/>
              <a:t>Instructions: Link </a:t>
            </a:r>
            <a:r>
              <a:rPr lang="en-US" altLang="en-US" dirty="0" smtClean="0"/>
              <a:t>your Excel model </a:t>
            </a:r>
            <a:r>
              <a:rPr lang="en-US" altLang="en-US" dirty="0" smtClean="0"/>
              <a:t>to DPL and construct a tornado diagram to determine which uncertainties are most sensitive.</a:t>
            </a:r>
            <a:endParaRPr lang="en-US" altLang="en-US" sz="2200" i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884363" cy="27622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b="1" dirty="0">
                <a:solidFill>
                  <a:schemeClr val="accent3"/>
                </a:solidFill>
              </a:rPr>
              <a:t>Deterministic Structuring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288" y="1609725"/>
            <a:ext cx="833913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/>
              <a:t>Instructions:</a:t>
            </a:r>
          </a:p>
          <a:p>
            <a:pPr marL="231775" indent="-231775" eaLnBrk="1" hangingPunct="1">
              <a:buFont typeface="Arial" pitchFamily="34" charset="0"/>
              <a:buChar char="•"/>
              <a:defRPr/>
            </a:pPr>
            <a:r>
              <a:rPr lang="en-US" sz="1800" b="1" dirty="0"/>
              <a:t>Please title </a:t>
            </a:r>
            <a:r>
              <a:rPr lang="en-US" sz="1800" b="1" dirty="0" smtClean="0"/>
              <a:t>the </a:t>
            </a:r>
            <a:r>
              <a:rPr lang="en-US" sz="1800" b="1" dirty="0"/>
              <a:t>tornado </a:t>
            </a:r>
            <a:r>
              <a:rPr lang="en-US" sz="1800" b="1" dirty="0" smtClean="0"/>
              <a:t>diagram with </a:t>
            </a:r>
            <a:r>
              <a:rPr lang="en-US" sz="1800" b="1" dirty="0"/>
              <a:t>the name of alternative and include the base-case NPV in parenthesis in the title, e.g., </a:t>
            </a:r>
            <a:r>
              <a:rPr lang="en-US" sz="1800" b="1" dirty="0" smtClean="0"/>
              <a:t>Develop (xx).</a:t>
            </a:r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2770507" y="3889616"/>
            <a:ext cx="3562064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This slide title should be revised to a single sentence that describes the key point of the slide.</a:t>
            </a:r>
            <a:endParaRPr lang="en-US" sz="1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title"/>
          </p:nvPr>
        </p:nvSpPr>
        <p:spPr>
          <a:xfrm>
            <a:off x="373063" y="282575"/>
            <a:ext cx="8382000" cy="1143000"/>
          </a:xfrm>
          <a:noFill/>
        </p:spPr>
        <p:txBody>
          <a:bodyPr lIns="93663" rIns="93663" anchor="b"/>
          <a:lstStyle/>
          <a:p>
            <a:pPr defTabSz="917575">
              <a:lnSpc>
                <a:spcPct val="90000"/>
              </a:lnSpc>
            </a:pPr>
            <a:r>
              <a:rPr lang="en-US" altLang="en-US" dirty="0" smtClean="0"/>
              <a:t>Instructions: Obtain probability assessments from the subject matter expert </a:t>
            </a:r>
            <a:r>
              <a:rPr lang="en-US" altLang="en-US" dirty="0" smtClean="0"/>
              <a:t>(instructor) on </a:t>
            </a:r>
            <a:r>
              <a:rPr lang="en-US" altLang="en-US" dirty="0" smtClean="0"/>
              <a:t>the most-sensitive uncertainties.</a:t>
            </a:r>
            <a:endParaRPr lang="en-US" altLang="en-US" sz="2200" i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1778000" cy="27622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b="1" dirty="0">
                <a:solidFill>
                  <a:schemeClr val="accent3"/>
                </a:solidFill>
              </a:rPr>
              <a:t>Probabilistic Evaluation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0507" y="4420558"/>
            <a:ext cx="3562064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This slide title should be revised to a single sentence that describes the key point of the slide.</a:t>
            </a:r>
            <a:endParaRPr lang="en-US" sz="1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288" y="1609725"/>
            <a:ext cx="8339137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/>
              <a:t>Instructions:</a:t>
            </a:r>
          </a:p>
          <a:p>
            <a:pPr marL="231775" indent="-231775" eaLnBrk="1" hangingPunct="1">
              <a:buFont typeface="Arial" pitchFamily="34" charset="0"/>
              <a:buChar char="•"/>
              <a:defRPr/>
            </a:pPr>
            <a:r>
              <a:rPr lang="en-US" sz="1800" b="1" dirty="0"/>
              <a:t>Please use the extended Swanson-</a:t>
            </a:r>
            <a:r>
              <a:rPr lang="en-US" sz="1800" b="1" dirty="0" err="1"/>
              <a:t>Megill</a:t>
            </a:r>
            <a:r>
              <a:rPr lang="en-US" sz="1800" b="1" dirty="0"/>
              <a:t> (ESM) to approximate the probability </a:t>
            </a:r>
            <a:r>
              <a:rPr lang="en-US" sz="1800" b="1" dirty="0" smtClean="0"/>
              <a:t>assessments for the most-sensitive uncertainties.</a:t>
            </a:r>
          </a:p>
          <a:p>
            <a:pPr marL="231775" indent="-231775" eaLnBrk="1" hangingPunct="1">
              <a:buFont typeface="Arial" pitchFamily="34" charset="0"/>
              <a:buChar char="•"/>
              <a:defRPr/>
            </a:pPr>
            <a:r>
              <a:rPr lang="en-US" sz="1800" b="1" dirty="0" smtClean="0"/>
              <a:t>The </a:t>
            </a:r>
            <a:r>
              <a:rPr lang="en-US" sz="1800" b="1" dirty="0"/>
              <a:t>resulting </a:t>
            </a:r>
            <a:r>
              <a:rPr lang="en-US" sz="1800" b="1" dirty="0" smtClean="0"/>
              <a:t>10-50-90 percentile </a:t>
            </a:r>
            <a:r>
              <a:rPr lang="en-US" sz="1800" b="1" dirty="0"/>
              <a:t>values from the ESM of the most-sensitive uncertainties will replace the initial </a:t>
            </a:r>
            <a:r>
              <a:rPr lang="en-US" sz="1800" b="1" dirty="0" smtClean="0"/>
              <a:t>low-base-high </a:t>
            </a:r>
            <a:r>
              <a:rPr lang="en-US" sz="1800" b="1" dirty="0"/>
              <a:t>values in your Excel model. </a:t>
            </a:r>
          </a:p>
          <a:p>
            <a:pPr marL="231775" indent="-231775" eaLnBrk="1" hangingPunct="1">
              <a:buFont typeface="Arial" pitchFamily="34" charset="0"/>
              <a:buChar char="•"/>
              <a:defRPr/>
            </a:pPr>
            <a:r>
              <a:rPr lang="en-US" sz="1800" b="1" dirty="0"/>
              <a:t>The </a:t>
            </a:r>
            <a:r>
              <a:rPr lang="en-US" sz="1800" b="1" dirty="0" smtClean="0"/>
              <a:t>10-50-90 percentile </a:t>
            </a:r>
            <a:r>
              <a:rPr lang="en-US" sz="1800" b="1" dirty="0"/>
              <a:t>values </a:t>
            </a:r>
            <a:r>
              <a:rPr lang="en-US" sz="1800" b="1" dirty="0" smtClean="0"/>
              <a:t>for the TOP-7 most sensitive variables in the tornado diagram will </a:t>
            </a:r>
            <a:r>
              <a:rPr lang="en-US" sz="1800" b="1" dirty="0"/>
              <a:t>be used in the probabilistic evaluation </a:t>
            </a:r>
            <a:r>
              <a:rPr lang="en-US" sz="1800" b="1" dirty="0" smtClean="0"/>
              <a:t>to determine the expected </a:t>
            </a:r>
            <a:r>
              <a:rPr lang="en-US" sz="1800" b="1" dirty="0"/>
              <a:t>NPV and </a:t>
            </a:r>
            <a:r>
              <a:rPr lang="en-US" sz="1800" b="1" dirty="0" smtClean="0"/>
              <a:t>generate the cumulative </a:t>
            </a:r>
            <a:r>
              <a:rPr lang="en-US" sz="1800" b="1" dirty="0"/>
              <a:t>distribution </a:t>
            </a:r>
            <a:r>
              <a:rPr lang="en-US" sz="1800" b="1" dirty="0" smtClean="0"/>
              <a:t>function.</a:t>
            </a:r>
            <a:endParaRPr lang="en-US" sz="18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373063" y="282575"/>
            <a:ext cx="8382000" cy="1143000"/>
          </a:xfrm>
          <a:noFill/>
        </p:spPr>
        <p:txBody>
          <a:bodyPr lIns="93663" rIns="93663" anchor="b"/>
          <a:lstStyle/>
          <a:p>
            <a:pPr defTabSz="917575">
              <a:lnSpc>
                <a:spcPct val="90000"/>
              </a:lnSpc>
            </a:pPr>
            <a:r>
              <a:rPr lang="en-US" altLang="en-US" dirty="0" smtClean="0"/>
              <a:t>Instructions: Determine the expected NPV ($ million) and the expected NPV with and without technical risk for the develop alternative and indicate the optimal alternative.</a:t>
            </a:r>
            <a:endParaRPr lang="en-US" altLang="en-US" sz="2200" i="0" dirty="0" smtClean="0"/>
          </a:p>
        </p:txBody>
      </p:sp>
      <p:sp>
        <p:nvSpPr>
          <p:cNvPr id="19459" name="Rectangle 30"/>
          <p:cNvSpPr>
            <a:spLocks noChangeArrowheads="1"/>
          </p:cNvSpPr>
          <p:nvPr/>
        </p:nvSpPr>
        <p:spPr bwMode="auto">
          <a:xfrm>
            <a:off x="476250" y="3965575"/>
            <a:ext cx="1809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 b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altLang="en-US" sz="2400" b="0"/>
          </a:p>
        </p:txBody>
      </p:sp>
      <p:sp>
        <p:nvSpPr>
          <p:cNvPr id="20" name="TextBox 19"/>
          <p:cNvSpPr txBox="1"/>
          <p:nvPr/>
        </p:nvSpPr>
        <p:spPr>
          <a:xfrm>
            <a:off x="0" y="0"/>
            <a:ext cx="1778000" cy="27622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b="1" dirty="0">
                <a:solidFill>
                  <a:schemeClr val="accent3"/>
                </a:solidFill>
              </a:rPr>
              <a:t>Probabilistic Evaluation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770507" y="3889616"/>
            <a:ext cx="3562064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This slide title should be revised to a single sentence that describes the key point of the slide.</a:t>
            </a:r>
            <a:endParaRPr lang="en-US" sz="1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title"/>
          </p:nvPr>
        </p:nvSpPr>
        <p:spPr>
          <a:xfrm>
            <a:off x="373063" y="282575"/>
            <a:ext cx="8382000" cy="1143000"/>
          </a:xfrm>
          <a:noFill/>
        </p:spPr>
        <p:txBody>
          <a:bodyPr lIns="93663" rIns="93663" anchor="b"/>
          <a:lstStyle/>
          <a:p>
            <a:pPr defTabSz="917575">
              <a:lnSpc>
                <a:spcPct val="90000"/>
              </a:lnSpc>
            </a:pPr>
            <a:r>
              <a:rPr lang="en-US" altLang="en-US" dirty="0" smtClean="0"/>
              <a:t>Instructions: Construct </a:t>
            </a:r>
            <a:r>
              <a:rPr lang="en-US" altLang="en-US" dirty="0"/>
              <a:t>c</a:t>
            </a:r>
            <a:r>
              <a:rPr lang="en-US" altLang="en-US" dirty="0" smtClean="0"/>
              <a:t>umulative distribution function (CDF) for NPV with and without technical risk for the develop alternative.</a:t>
            </a:r>
            <a:endParaRPr lang="en-US" altLang="en-US" sz="2200" i="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778000" cy="27622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b="1" dirty="0">
                <a:solidFill>
                  <a:schemeClr val="accent3"/>
                </a:solidFill>
              </a:rPr>
              <a:t>Probabilistic Evaluation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0507" y="3889616"/>
            <a:ext cx="3562064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This slide title should be revised to a single sentence that describes the key point of the slide.</a:t>
            </a:r>
            <a:endParaRPr lang="en-US" sz="1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title"/>
          </p:nvPr>
        </p:nvSpPr>
        <p:spPr>
          <a:xfrm>
            <a:off x="373063" y="282575"/>
            <a:ext cx="8382000" cy="1143000"/>
          </a:xfrm>
          <a:noFill/>
        </p:spPr>
        <p:txBody>
          <a:bodyPr lIns="93663" rIns="93663" anchor="b"/>
          <a:lstStyle/>
          <a:p>
            <a:pPr defTabSz="917575">
              <a:lnSpc>
                <a:spcPct val="90000"/>
              </a:lnSpc>
            </a:pPr>
            <a:r>
              <a:rPr lang="en-US" altLang="en-US" dirty="0" smtClean="0"/>
              <a:t>Instruction: What </a:t>
            </a:r>
            <a:r>
              <a:rPr lang="en-US" altLang="en-US" smtClean="0"/>
              <a:t>is </a:t>
            </a:r>
            <a:r>
              <a:rPr lang="en-US" altLang="en-US" smtClean="0"/>
              <a:t>your recommendation </a:t>
            </a:r>
            <a:r>
              <a:rPr lang="en-US" altLang="en-US" dirty="0" smtClean="0"/>
              <a:t>(and why) and provide insights (e.g., </a:t>
            </a:r>
            <a:r>
              <a:rPr lang="en-US" altLang="en-US" dirty="0" smtClean="0"/>
              <a:t>expected value of perfect information</a:t>
            </a:r>
            <a:r>
              <a:rPr lang="en-US" altLang="en-US" dirty="0" smtClean="0"/>
              <a:t>, </a:t>
            </a:r>
            <a:r>
              <a:rPr lang="en-US" altLang="en-US" dirty="0" smtClean="0"/>
              <a:t>chance of losing </a:t>
            </a:r>
            <a:r>
              <a:rPr lang="en-US" altLang="en-US" dirty="0" smtClean="0"/>
              <a:t>money).</a:t>
            </a:r>
            <a:endParaRPr lang="en-US" altLang="en-US" sz="2200" i="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04913" cy="27622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b="1" dirty="0">
                <a:solidFill>
                  <a:schemeClr val="accent3"/>
                </a:solidFill>
              </a:rPr>
              <a:t>Basis Appraisal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0507" y="3889616"/>
            <a:ext cx="3562064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This slide title should be revised to a single sentence that describes the key point of the slide.</a:t>
            </a:r>
            <a:endParaRPr lang="en-US" sz="1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21147</TotalTime>
  <Words>504</Words>
  <Application>Microsoft Office PowerPoint</Application>
  <PresentationFormat>On-screen Show (4:3)</PresentationFormat>
  <Paragraphs>68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Wingdings</vt:lpstr>
      <vt:lpstr>Blank Presentation</vt:lpstr>
      <vt:lpstr>PowerPoint Presentation</vt:lpstr>
      <vt:lpstr>We developed an influence diagram to illustrate the decision basis (alternatives, uncertainties, constants, determined values, and value proposition).</vt:lpstr>
      <vt:lpstr>Instructions: Obtain the 10-50-90 percentile values from the subject matter expert (instructor) for the uncertain variables in the model.</vt:lpstr>
      <vt:lpstr>Instructions: Use the Excel Template to construct an Excel model and determine the base-case NPVs of each alternative.</vt:lpstr>
      <vt:lpstr>Instructions: Link your Excel model to DPL and construct a tornado diagram to determine which uncertainties are most sensitive.</vt:lpstr>
      <vt:lpstr>Instructions: Obtain probability assessments from the subject matter expert (instructor) on the most-sensitive uncertainties.</vt:lpstr>
      <vt:lpstr>Instructions: Determine the expected NPV ($ million) and the expected NPV with and without technical risk for the develop alternative and indicate the optimal alternative.</vt:lpstr>
      <vt:lpstr>Instructions: Construct cumulative distribution function (CDF) for NPV with and without technical risk for the develop alternative.</vt:lpstr>
      <vt:lpstr>Instruction: What is your recommendation (and why) and provide insights (e.g., expected value of perfect information, chance of losing money).</vt:lpstr>
    </vt:vector>
  </TitlesOfParts>
  <Company>Bayer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Jeff Stonebraker</dc:creator>
  <cp:lastModifiedBy>Jeffrey S Stonebraker</cp:lastModifiedBy>
  <cp:revision>772</cp:revision>
  <cp:lastPrinted>2019-12-18T19:07:01Z</cp:lastPrinted>
  <dcterms:created xsi:type="dcterms:W3CDTF">1999-05-06T02:20:05Z</dcterms:created>
  <dcterms:modified xsi:type="dcterms:W3CDTF">2020-08-28T13:39:59Z</dcterms:modified>
</cp:coreProperties>
</file>