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>
        <p:scale>
          <a:sx n="59" d="100"/>
          <a:sy n="59" d="100"/>
        </p:scale>
        <p:origin x="-367" y="-4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C91D3-3D0D-4AEE-84A7-ECB820BC7B52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211F1-9C20-446D-9A5B-F1AC7F5ADED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23076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26261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33063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56181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17670" y="6356350"/>
            <a:ext cx="2743200" cy="365125"/>
          </a:xfrm>
        </p:spPr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46" y="6176963"/>
            <a:ext cx="2371725" cy="571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44F866F-DF84-4AF0-81C8-51BFBBE47F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82200" y="6237643"/>
            <a:ext cx="2081213" cy="60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069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48687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39255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64724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18369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46969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39645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38304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7AF18-BA3C-4F93-9060-706098BD6410}" type="datetimeFigureOut">
              <a:rPr lang="nl-BE" smtClean="0"/>
              <a:t>14/06/2019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95F51-0A06-494A-939C-057AB33BE6A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71558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jeroen.belien@kuleuven.b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2362200"/>
            <a:ext cx="6619244" cy="2677648"/>
          </a:xfrm>
        </p:spPr>
        <p:txBody>
          <a:bodyPr/>
          <a:lstStyle/>
          <a:p>
            <a:r>
              <a:rPr lang="en-US" dirty="0"/>
              <a:t>Classroom games and puzzles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9400" y="5039849"/>
            <a:ext cx="6619244" cy="125799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Jeroen </a:t>
            </a:r>
            <a:r>
              <a:rPr lang="en-US" dirty="0" err="1" smtClean="0"/>
              <a:t>Belien</a:t>
            </a:r>
            <a:r>
              <a:rPr lang="en-US" dirty="0" smtClean="0"/>
              <a:t> (KU Leuven, Belgium)</a:t>
            </a:r>
          </a:p>
          <a:p>
            <a:r>
              <a:rPr lang="en-US" dirty="0" smtClean="0"/>
              <a:t>Editor-in-Chief ITE</a:t>
            </a:r>
          </a:p>
          <a:p>
            <a:r>
              <a:rPr lang="en-US" dirty="0" smtClean="0"/>
              <a:t>Stefan </a:t>
            </a:r>
            <a:r>
              <a:rPr lang="en-US" dirty="0" err="1"/>
              <a:t>Creemers</a:t>
            </a:r>
            <a:r>
              <a:rPr lang="en-US" dirty="0"/>
              <a:t>, IESEG Lille (France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Area Editor educational games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0BC58620-0C52-4C2D-98B5-9522F363DB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212" y="211468"/>
            <a:ext cx="1439588" cy="19221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68086A1-2A95-4298-9B60-6B17702C9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428890"/>
            <a:ext cx="5562600" cy="161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47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ITE Puzzles vs. ITE Classroom Games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801" y="1447801"/>
            <a:ext cx="4343400" cy="432771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600" dirty="0"/>
              <a:t>Classroom game</a:t>
            </a:r>
          </a:p>
          <a:p>
            <a:pPr lvl="1"/>
            <a:r>
              <a:rPr lang="en-US" dirty="0"/>
              <a:t>No textual assignment, but:</a:t>
            </a:r>
          </a:p>
          <a:p>
            <a:pPr lvl="2"/>
            <a:r>
              <a:rPr lang="en-US" dirty="0"/>
              <a:t>Game format (board game, role playing game, etc.)</a:t>
            </a:r>
          </a:p>
          <a:p>
            <a:pPr lvl="2"/>
            <a:r>
              <a:rPr lang="en-US" dirty="0"/>
              <a:t>A set of game rules</a:t>
            </a:r>
          </a:p>
          <a:p>
            <a:pPr lvl="1"/>
            <a:r>
              <a:rPr lang="en-US" dirty="0"/>
              <a:t>Multiple rounds</a:t>
            </a:r>
          </a:p>
          <a:p>
            <a:pPr lvl="1"/>
            <a:r>
              <a:rPr lang="en-US" dirty="0"/>
              <a:t>Multiplayer</a:t>
            </a:r>
          </a:p>
          <a:p>
            <a:pPr lvl="1"/>
            <a:r>
              <a:rPr lang="en-US" dirty="0"/>
              <a:t>Possibly several good game strategies</a:t>
            </a:r>
          </a:p>
          <a:p>
            <a:pPr lvl="1"/>
            <a:r>
              <a:rPr lang="en-US" dirty="0"/>
              <a:t>E.g., the Poker Chip game</a:t>
            </a:r>
          </a:p>
          <a:p>
            <a:pPr lvl="1"/>
            <a:r>
              <a:rPr lang="en-US" dirty="0"/>
              <a:t>Game ITE paper format</a:t>
            </a:r>
            <a:endParaRPr lang="nl-BE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057401" y="1463490"/>
            <a:ext cx="3694585" cy="43277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/>
            </a:lvl1pPr>
            <a:lvl2pPr marL="742950" lvl="1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lvl="2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sz="2800" dirty="0"/>
              <a:t>Puzzle</a:t>
            </a:r>
          </a:p>
          <a:p>
            <a:pPr lvl="1"/>
            <a:r>
              <a:rPr lang="en-US" sz="2400" dirty="0"/>
              <a:t>Short, textual assignment (often supported by a figure)</a:t>
            </a:r>
          </a:p>
          <a:p>
            <a:pPr lvl="1"/>
            <a:r>
              <a:rPr lang="en-US" sz="2400" dirty="0"/>
              <a:t>Single round</a:t>
            </a:r>
          </a:p>
          <a:p>
            <a:pPr lvl="1"/>
            <a:r>
              <a:rPr lang="en-US" sz="2400" dirty="0"/>
              <a:t>Single player</a:t>
            </a:r>
          </a:p>
          <a:p>
            <a:pPr lvl="1"/>
            <a:r>
              <a:rPr lang="en-US" sz="2400" dirty="0"/>
              <a:t>One optimal solution</a:t>
            </a:r>
          </a:p>
          <a:p>
            <a:pPr lvl="1"/>
            <a:r>
              <a:rPr lang="en-US" sz="2400" dirty="0"/>
              <a:t>E.g., Sudoku</a:t>
            </a:r>
          </a:p>
          <a:p>
            <a:pPr lvl="1"/>
            <a:r>
              <a:rPr lang="en-US" sz="2400" dirty="0"/>
              <a:t>Simple ITE Format</a:t>
            </a:r>
          </a:p>
          <a:p>
            <a:pPr lvl="1"/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2319030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 Classroom Games Format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Two game components:</a:t>
            </a:r>
          </a:p>
          <a:p>
            <a:r>
              <a:rPr lang="en-US" dirty="0"/>
              <a:t>Game Article</a:t>
            </a:r>
          </a:p>
          <a:p>
            <a:r>
              <a:rPr lang="en-US" dirty="0"/>
              <a:t>Instructors only material</a:t>
            </a:r>
          </a:p>
          <a:p>
            <a:pPr lvl="1"/>
            <a:r>
              <a:rPr lang="en-US" dirty="0"/>
              <a:t>Teaching note</a:t>
            </a:r>
          </a:p>
          <a:p>
            <a:pPr lvl="1"/>
            <a:r>
              <a:rPr lang="en-US" dirty="0"/>
              <a:t>Files, solutions,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455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Game Components: Game Article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216" y="1524000"/>
            <a:ext cx="7515784" cy="43344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Audience:  Instructors looking for teaching games</a:t>
            </a:r>
          </a:p>
          <a:p>
            <a:r>
              <a:rPr lang="en-US" dirty="0"/>
              <a:t>Overview of the game</a:t>
            </a:r>
          </a:p>
          <a:p>
            <a:r>
              <a:rPr lang="en-US" dirty="0"/>
              <a:t>Literature review</a:t>
            </a:r>
          </a:p>
          <a:p>
            <a:r>
              <a:rPr lang="en-US" dirty="0"/>
              <a:t>Pedagogical objectives</a:t>
            </a:r>
          </a:p>
          <a:p>
            <a:r>
              <a:rPr lang="en-US" dirty="0"/>
              <a:t>Classroom experience:</a:t>
            </a:r>
          </a:p>
          <a:p>
            <a:pPr lvl="1"/>
            <a:r>
              <a:rPr lang="en-US" dirty="0"/>
              <a:t>How game has been used in a learning experience, and with what students</a:t>
            </a:r>
          </a:p>
          <a:p>
            <a:pPr lvl="1"/>
            <a:r>
              <a:rPr lang="en-US" dirty="0"/>
              <a:t>Level and experience of student for which game is appropriate or adaptable</a:t>
            </a:r>
          </a:p>
          <a:p>
            <a:pPr lvl="1"/>
            <a:r>
              <a:rPr lang="en-US" dirty="0"/>
              <a:t>Overview of how game might be adapted for various student groups</a:t>
            </a:r>
          </a:p>
          <a:p>
            <a:pPr lvl="1"/>
            <a:r>
              <a:rPr lang="en-US" dirty="0"/>
              <a:t>Game evaluation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864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Game Evaluation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702826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Students’ informal feedback (quotes)</a:t>
            </a:r>
          </a:p>
          <a:p>
            <a:r>
              <a:rPr lang="en-US" dirty="0"/>
              <a:t>Students’ formal feedback (e.g., anonymous questionnaire)</a:t>
            </a:r>
          </a:p>
          <a:p>
            <a:r>
              <a:rPr lang="en-US" dirty="0"/>
              <a:t>Comparing students’ formal feedback before and after the game</a:t>
            </a:r>
          </a:p>
          <a:p>
            <a:r>
              <a:rPr lang="en-US" dirty="0"/>
              <a:t>Comparing students’ knowledge before and after the game</a:t>
            </a:r>
          </a:p>
          <a:p>
            <a:r>
              <a:rPr lang="en-US" dirty="0"/>
              <a:t>Experiment:</a:t>
            </a:r>
          </a:p>
          <a:p>
            <a:pPr lvl="1"/>
            <a:r>
              <a:rPr lang="en-US" dirty="0"/>
              <a:t>Comparing students’ formal feedback group A (game) vs. group B (no game)</a:t>
            </a:r>
            <a:endParaRPr lang="nl-BE" dirty="0"/>
          </a:p>
          <a:p>
            <a:pPr lvl="1"/>
            <a:r>
              <a:rPr lang="en-US" dirty="0"/>
              <a:t>Comparing students’ knowledge group A (game) vs. group B (no game)</a:t>
            </a:r>
          </a:p>
        </p:txBody>
      </p:sp>
      <p:sp>
        <p:nvSpPr>
          <p:cNvPr id="4" name="Down Arrow 3"/>
          <p:cNvSpPr/>
          <p:nvPr/>
        </p:nvSpPr>
        <p:spPr>
          <a:xfrm>
            <a:off x="8958329" y="2286001"/>
            <a:ext cx="421341" cy="2522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TextBox 4"/>
          <p:cNvSpPr txBox="1"/>
          <p:nvPr/>
        </p:nvSpPr>
        <p:spPr>
          <a:xfrm rot="5400000">
            <a:off x="7216093" y="3070909"/>
            <a:ext cx="5231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Stronger evidence of game effectiveness</a:t>
            </a: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1026968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Game Components: Instructors Only Material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Audience:  Instructors who are using the game</a:t>
            </a:r>
          </a:p>
          <a:p>
            <a:r>
              <a:rPr lang="en-US" dirty="0"/>
              <a:t>Password protected, released only to verifiable instructors</a:t>
            </a:r>
          </a:p>
          <a:p>
            <a:r>
              <a:rPr lang="en-US" dirty="0"/>
              <a:t>Guidance for instructors using the game, based on classroom experience</a:t>
            </a:r>
          </a:p>
          <a:p>
            <a:r>
              <a:rPr lang="en-US" dirty="0"/>
              <a:t>Game analysis, supporting models and files</a:t>
            </a:r>
          </a:p>
          <a:p>
            <a:r>
              <a:rPr lang="en-US" dirty="0"/>
              <a:t>Suggestions on adapting to various student audiences</a:t>
            </a:r>
          </a:p>
          <a:p>
            <a:r>
              <a:rPr lang="en-US" dirty="0"/>
              <a:t>Anything YOU would want to know if using someone else’s game!</a:t>
            </a:r>
          </a:p>
        </p:txBody>
      </p:sp>
    </p:spTree>
    <p:extLst>
      <p:ext uri="{BB962C8B-B14F-4D97-AF65-F5344CB8AC3E}">
        <p14:creationId xmlns:p14="http://schemas.microsoft.com/office/powerpoint/2010/main" val="1986382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writing articles for 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Your target audience is OR/MS/analytics instructors</a:t>
            </a:r>
          </a:p>
          <a:p>
            <a:r>
              <a:rPr lang="en-US" dirty="0"/>
              <a:t>They want to know how relevant the topic that you are writing about is for them:</a:t>
            </a:r>
          </a:p>
          <a:p>
            <a:pPr lvl="1"/>
            <a:r>
              <a:rPr lang="en-US" dirty="0"/>
              <a:t>What kind of students do you teach?  (business/engineering/math/… , UG/MBA/MS/…)</a:t>
            </a:r>
          </a:p>
          <a:p>
            <a:pPr lvl="1"/>
            <a:r>
              <a:rPr lang="en-US" dirty="0"/>
              <a:t>In what course(s)?</a:t>
            </a:r>
          </a:p>
          <a:p>
            <a:pPr lvl="1"/>
            <a:r>
              <a:rPr lang="en-US" dirty="0"/>
              <a:t>What have your students learned already?</a:t>
            </a:r>
          </a:p>
          <a:p>
            <a:pPr lvl="1"/>
            <a:r>
              <a:rPr lang="en-US" dirty="0"/>
              <a:t>How often have you used what you are writing about?</a:t>
            </a:r>
          </a:p>
          <a:p>
            <a:pPr lvl="1"/>
            <a:r>
              <a:rPr lang="en-US" dirty="0"/>
              <a:t>How well did it work?  What lessons did you learn?</a:t>
            </a:r>
          </a:p>
        </p:txBody>
      </p:sp>
    </p:spTree>
    <p:extLst>
      <p:ext uri="{BB962C8B-B14F-4D97-AF65-F5344CB8AC3E}">
        <p14:creationId xmlns:p14="http://schemas.microsoft.com/office/powerpoint/2010/main" val="2728505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writing articles for 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need a literature review</a:t>
            </a:r>
          </a:p>
          <a:p>
            <a:pPr lvl="1"/>
            <a:r>
              <a:rPr lang="en-US" dirty="0"/>
              <a:t>The relevant papers to cite will probably be from education journals</a:t>
            </a:r>
          </a:p>
          <a:p>
            <a:r>
              <a:rPr lang="en-US" dirty="0"/>
              <a:t>Read a few </a:t>
            </a:r>
            <a:r>
              <a:rPr lang="en-US" b="1" dirty="0"/>
              <a:t>recent</a:t>
            </a:r>
            <a:r>
              <a:rPr lang="en-US" dirty="0"/>
              <a:t> ITE papers before you start writing one yourself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656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I do next?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Learn more about ITE: pubsonline.informs.org/journal/</a:t>
            </a:r>
            <a:r>
              <a:rPr lang="en-US" dirty="0" err="1"/>
              <a:t>ited</a:t>
            </a:r>
            <a:r>
              <a:rPr lang="en-US" dirty="0"/>
              <a:t> </a:t>
            </a:r>
          </a:p>
          <a:p>
            <a:r>
              <a:rPr lang="en-US" dirty="0"/>
              <a:t>Write an article to submit to ITE</a:t>
            </a:r>
          </a:p>
          <a:p>
            <a:r>
              <a:rPr lang="en-US" dirty="0"/>
              <a:t>Submit the article: mc.manuscriptcentral.com/</a:t>
            </a:r>
            <a:r>
              <a:rPr lang="en-US" dirty="0" err="1"/>
              <a:t>ite</a:t>
            </a:r>
            <a:endParaRPr lang="en-US" dirty="0"/>
          </a:p>
          <a:p>
            <a:r>
              <a:rPr lang="en-US" dirty="0"/>
              <a:t>Contact Jeroen: </a:t>
            </a:r>
            <a:r>
              <a:rPr lang="en-US" dirty="0">
                <a:hlinkClick r:id="rId2"/>
              </a:rPr>
              <a:t>jeroen.belien@kuleuven.be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4600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462</Words>
  <Application>Microsoft Office PowerPoint</Application>
  <PresentationFormat>Custom</PresentationFormat>
  <Paragraphs>71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Classroom games and puzzles</vt:lpstr>
      <vt:lpstr>ITE Puzzles vs. ITE Classroom Games</vt:lpstr>
      <vt:lpstr>ITE Classroom Games Format</vt:lpstr>
      <vt:lpstr>Game Components: Game Article</vt:lpstr>
      <vt:lpstr>Game Evaluation</vt:lpstr>
      <vt:lpstr>Game Components: Instructors Only Material</vt:lpstr>
      <vt:lpstr>Tips for writing articles for ITE</vt:lpstr>
      <vt:lpstr>Tips for writing articles for ITE</vt:lpstr>
      <vt:lpstr>What do I do next?</vt:lpstr>
    </vt:vector>
  </TitlesOfParts>
  <Company>KU Leuven FEB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Publishing teaching cases INFORMS Transactions on Education</dc:title>
  <dc:creator>Belien, Jeroen</dc:creator>
  <cp:lastModifiedBy>Stephanie Dean</cp:lastModifiedBy>
  <cp:revision>2</cp:revision>
  <dcterms:created xsi:type="dcterms:W3CDTF">2019-06-14T08:42:14Z</dcterms:created>
  <dcterms:modified xsi:type="dcterms:W3CDTF">2019-06-14T20:26:44Z</dcterms:modified>
</cp:coreProperties>
</file>