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C91D3-3D0D-4AEE-84A7-ECB820BC7B52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211F1-9C20-446D-9A5B-F1AC7F5ADED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23076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9E779-BDB2-2A4A-A72C-484C260DCC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824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9E779-BDB2-2A4A-A72C-484C260DCCE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84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9E779-BDB2-2A4A-A72C-484C260DCC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04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2626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3063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5618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17670" y="6356350"/>
            <a:ext cx="2743200" cy="365125"/>
          </a:xfrm>
        </p:spPr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46" y="6176963"/>
            <a:ext cx="2371725" cy="571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44F866F-DF84-4AF0-81C8-51BFBBE47F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82200" y="6237643"/>
            <a:ext cx="2081213" cy="60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6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48687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3925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6472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18369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4696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39645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3830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7155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2900" y="1651991"/>
            <a:ext cx="6619244" cy="2677648"/>
          </a:xfrm>
        </p:spPr>
        <p:txBody>
          <a:bodyPr/>
          <a:lstStyle/>
          <a:p>
            <a:r>
              <a:rPr lang="en-US" dirty="0"/>
              <a:t>Publishing teaching cases</a:t>
            </a:r>
            <a:br>
              <a:rPr lang="en-US" dirty="0"/>
            </a:br>
            <a:r>
              <a:rPr lang="en-US" sz="2800" dirty="0"/>
              <a:t>INFORMS Transactions on Education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278315"/>
            <a:ext cx="3733800" cy="914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Jill Wilson &amp; David </a:t>
            </a:r>
            <a:r>
              <a:rPr lang="en-US" dirty="0" err="1" smtClean="0"/>
              <a:t>Kopcso</a:t>
            </a:r>
            <a:endParaRPr lang="en-US" dirty="0"/>
          </a:p>
          <a:p>
            <a:r>
              <a:rPr lang="en-US" dirty="0" smtClean="0"/>
              <a:t>Former and current case area editor ITE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9014F12-FDB3-4049-8363-C5FC8185F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847" y="1408484"/>
            <a:ext cx="2370187" cy="31646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C17C64A-66C1-4FAB-A80B-8ECAA2724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1" y="5039849"/>
            <a:ext cx="2995613" cy="8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615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ITE</a:t>
            </a:r>
            <a:r>
              <a:rPr lang="en-US" dirty="0"/>
              <a:t> Case Study Format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ITE case study has 3 components:</a:t>
            </a:r>
          </a:p>
          <a:p>
            <a:r>
              <a:rPr lang="en-US" dirty="0"/>
              <a:t>Case Study</a:t>
            </a:r>
          </a:p>
          <a:p>
            <a:r>
              <a:rPr lang="en-US" dirty="0"/>
              <a:t>Case Article</a:t>
            </a:r>
          </a:p>
          <a:p>
            <a:r>
              <a:rPr lang="en-US" dirty="0"/>
              <a:t>Teaching Note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895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Components: Case Study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Audience:  Students</a:t>
            </a:r>
          </a:p>
          <a:p>
            <a:pPr>
              <a:lnSpc>
                <a:spcPct val="120000"/>
              </a:lnSpc>
            </a:pPr>
            <a:r>
              <a:rPr lang="en-US" sz="2200" dirty="0"/>
              <a:t>Teaches one or more OR/MS concepts</a:t>
            </a:r>
          </a:p>
          <a:p>
            <a:pPr>
              <a:lnSpc>
                <a:spcPct val="120000"/>
              </a:lnSpc>
            </a:pPr>
            <a:r>
              <a:rPr lang="en-US" sz="2200" dirty="0"/>
              <a:t>Grounded in a realistic context: field research vs. secondary research</a:t>
            </a:r>
          </a:p>
          <a:p>
            <a:pPr>
              <a:lnSpc>
                <a:spcPct val="120000"/>
              </a:lnSpc>
            </a:pPr>
            <a:r>
              <a:rPr lang="en-US" sz="2200" dirty="0"/>
              <a:t>Classroom-tested</a:t>
            </a:r>
          </a:p>
          <a:p>
            <a:pPr>
              <a:lnSpc>
                <a:spcPct val="120000"/>
              </a:lnSpc>
            </a:pPr>
            <a:r>
              <a:rPr lang="en-US" sz="2200" dirty="0"/>
              <a:t>Scope broader than a homework exercise</a:t>
            </a:r>
          </a:p>
          <a:p>
            <a:pPr>
              <a:lnSpc>
                <a:spcPct val="120000"/>
              </a:lnSpc>
            </a:pPr>
            <a:r>
              <a:rPr lang="en-US" sz="2200" dirty="0"/>
              <a:t>Flexibility in audience: course, student level, student background</a:t>
            </a:r>
          </a:p>
          <a:p>
            <a:pPr>
              <a:lnSpc>
                <a:spcPct val="120000"/>
              </a:lnSpc>
            </a:pPr>
            <a:r>
              <a:rPr lang="en-US" sz="2200" dirty="0"/>
              <a:t>Should generally not include assignment questions, for flexibility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705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Components: Case Article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Audience:  Instructors considering using the case</a:t>
            </a:r>
          </a:p>
          <a:p>
            <a:r>
              <a:rPr lang="en-US" sz="2000" dirty="0"/>
              <a:t>Overview of the case</a:t>
            </a:r>
          </a:p>
          <a:p>
            <a:r>
              <a:rPr lang="en-US" sz="2000" dirty="0"/>
              <a:t>Pedagogical objectives</a:t>
            </a:r>
          </a:p>
          <a:p>
            <a:r>
              <a:rPr lang="en-US" sz="2000" dirty="0"/>
              <a:t>How case has been used in a learning experience, and with what students</a:t>
            </a:r>
          </a:p>
          <a:p>
            <a:r>
              <a:rPr lang="en-US" sz="2000" dirty="0"/>
              <a:t>Advantages/disadvantages compared to other methods/cases</a:t>
            </a:r>
          </a:p>
          <a:p>
            <a:r>
              <a:rPr lang="en-US" sz="2000" dirty="0"/>
              <a:t>Level and experience of student for which case is appropriate</a:t>
            </a:r>
          </a:p>
          <a:p>
            <a:r>
              <a:rPr lang="en-US" sz="2000" dirty="0"/>
              <a:t>Overview of how case might be adapted for various student groups</a:t>
            </a:r>
          </a:p>
          <a:p>
            <a:r>
              <a:rPr lang="en-US" sz="2000" dirty="0"/>
              <a:t>Student experience with the case</a:t>
            </a:r>
          </a:p>
          <a:p>
            <a:pPr lvl="1"/>
            <a:r>
              <a:rPr lang="en-US" sz="2000" dirty="0"/>
              <a:t>What was easy, what was challenging?</a:t>
            </a:r>
          </a:p>
          <a:p>
            <a:pPr lvl="1"/>
            <a:r>
              <a:rPr lang="en-US" sz="2000" dirty="0"/>
              <a:t>Reaction to the case (e.g. did they find it engaging?)</a:t>
            </a:r>
          </a:p>
          <a:p>
            <a:r>
              <a:rPr lang="en-US" sz="2000" dirty="0"/>
              <a:t>Important:  Save case questions for the teaching note!</a:t>
            </a:r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8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Components: Teaching Note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Audience:  Instructors who are using the case</a:t>
            </a:r>
          </a:p>
          <a:p>
            <a:r>
              <a:rPr lang="en-US" sz="2200" dirty="0"/>
              <a:t>Password protected, released only to verifiable instructors</a:t>
            </a:r>
          </a:p>
          <a:p>
            <a:r>
              <a:rPr lang="en-US" sz="2200" dirty="0"/>
              <a:t>Guidance for instructors using the case, based on classroom experience</a:t>
            </a:r>
          </a:p>
          <a:p>
            <a:r>
              <a:rPr lang="en-US" sz="2200" dirty="0"/>
              <a:t>Case analysis, supporting models and files</a:t>
            </a:r>
          </a:p>
          <a:p>
            <a:r>
              <a:rPr lang="en-US" sz="2200" dirty="0"/>
              <a:t>Assignment questions and suggested answers</a:t>
            </a:r>
          </a:p>
          <a:p>
            <a:pPr lvl="1"/>
            <a:r>
              <a:rPr lang="en-US" sz="2200" dirty="0"/>
              <a:t>Variety of difficulty levels</a:t>
            </a:r>
          </a:p>
          <a:p>
            <a:pPr lvl="1"/>
            <a:r>
              <a:rPr lang="en-US" sz="2200" dirty="0"/>
              <a:t>Allows instructors greater flexibility in classroom use</a:t>
            </a:r>
          </a:p>
          <a:p>
            <a:r>
              <a:rPr lang="en-US" sz="2200" dirty="0"/>
              <a:t>Anything YOU would want to know if using someone else’s case!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763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Process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200" dirty="0"/>
              <a:t>Similar to other ITE submissions—two referees (+AE)</a:t>
            </a:r>
          </a:p>
          <a:p>
            <a:r>
              <a:rPr lang="en-US" sz="2200" dirty="0"/>
              <a:t>Constructive referee report (vs. “judgmental”)</a:t>
            </a:r>
          </a:p>
          <a:p>
            <a:r>
              <a:rPr lang="en-US" sz="2200" dirty="0"/>
              <a:t>Review focuses on case article and teaching notes (case study has been classroom tested, so only minor editorial changes)</a:t>
            </a:r>
          </a:p>
          <a:p>
            <a:r>
              <a:rPr lang="en-US" sz="2200" dirty="0"/>
              <a:t>Case article is reviewed for</a:t>
            </a:r>
          </a:p>
          <a:p>
            <a:pPr lvl="1"/>
            <a:r>
              <a:rPr lang="en-US" sz="1600" dirty="0"/>
              <a:t>Clarity of case description</a:t>
            </a:r>
          </a:p>
          <a:p>
            <a:pPr lvl="1"/>
            <a:r>
              <a:rPr lang="en-US" sz="1600" dirty="0"/>
              <a:t>Pedagogical objectives</a:t>
            </a:r>
          </a:p>
          <a:p>
            <a:pPr lvl="1"/>
            <a:r>
              <a:rPr lang="en-US" sz="1600" dirty="0"/>
              <a:t>Evidence of classroom testing</a:t>
            </a:r>
          </a:p>
          <a:p>
            <a:pPr lvl="1"/>
            <a:r>
              <a:rPr lang="en-US" sz="1600" dirty="0"/>
              <a:t>Flexibility of student audience and classroom context</a:t>
            </a:r>
          </a:p>
          <a:p>
            <a:pPr lvl="1"/>
            <a:r>
              <a:rPr lang="en-US" sz="1600" dirty="0"/>
              <a:t>Absence of answers and other information that pollutes the case for future users</a:t>
            </a:r>
          </a:p>
          <a:p>
            <a:r>
              <a:rPr lang="en-US" sz="2200" dirty="0"/>
              <a:t>Teaching note reviewed for</a:t>
            </a:r>
          </a:p>
          <a:p>
            <a:pPr lvl="1"/>
            <a:r>
              <a:rPr lang="en-US" sz="1600" dirty="0"/>
              <a:t>Completeness and correctness of analysis</a:t>
            </a:r>
          </a:p>
          <a:p>
            <a:pPr lvl="1"/>
            <a:r>
              <a:rPr lang="en-US" sz="1600" dirty="0"/>
              <a:t>Guidance on adapting to various student audiences and classroom contexts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698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Some</a:t>
            </a:r>
            <a:r>
              <a:rPr lang="nl-BE" dirty="0"/>
              <a:t> </a:t>
            </a:r>
            <a:r>
              <a:rPr lang="nl-BE" dirty="0" err="1"/>
              <a:t>examples</a:t>
            </a:r>
            <a:endParaRPr lang="nl-B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BE" dirty="0"/>
              <a:t>“</a:t>
            </a:r>
            <a:r>
              <a:rPr lang="nl-BE" dirty="0" err="1"/>
              <a:t>Tactical</a:t>
            </a:r>
            <a:r>
              <a:rPr lang="nl-BE" dirty="0"/>
              <a:t> </a:t>
            </a:r>
            <a:r>
              <a:rPr lang="nl-BE" dirty="0" err="1"/>
              <a:t>Decisions</a:t>
            </a:r>
            <a:r>
              <a:rPr lang="nl-BE" dirty="0"/>
              <a:t> at </a:t>
            </a:r>
            <a:r>
              <a:rPr lang="nl-BE" dirty="0" err="1"/>
              <a:t>Vastrapur</a:t>
            </a:r>
            <a:r>
              <a:rPr lang="nl-BE" dirty="0"/>
              <a:t> </a:t>
            </a:r>
            <a:r>
              <a:rPr lang="nl-BE" dirty="0" err="1"/>
              <a:t>Car</a:t>
            </a:r>
            <a:r>
              <a:rPr lang="nl-BE" dirty="0"/>
              <a:t> </a:t>
            </a:r>
            <a:r>
              <a:rPr lang="nl-BE" dirty="0" err="1"/>
              <a:t>Rental</a:t>
            </a:r>
            <a:r>
              <a:rPr lang="nl-BE" dirty="0"/>
              <a:t>” </a:t>
            </a:r>
          </a:p>
          <a:p>
            <a:pPr marL="400050" lvl="1" indent="0">
              <a:buNone/>
            </a:pPr>
            <a:r>
              <a:rPr lang="nl-BE" dirty="0" err="1"/>
              <a:t>by</a:t>
            </a:r>
            <a:r>
              <a:rPr lang="nl-BE" dirty="0"/>
              <a:t> B. </a:t>
            </a:r>
            <a:r>
              <a:rPr lang="nl-BE" dirty="0" err="1"/>
              <a:t>Rajan</a:t>
            </a:r>
            <a:r>
              <a:rPr lang="nl-BE" dirty="0"/>
              <a:t> &amp; N. </a:t>
            </a:r>
            <a:r>
              <a:rPr lang="nl-BE" dirty="0" err="1"/>
              <a:t>Ravichandran</a:t>
            </a:r>
            <a:r>
              <a:rPr lang="nl-BE" dirty="0"/>
              <a:t> (ITE, Vol 18(1), 2017)</a:t>
            </a:r>
          </a:p>
          <a:p>
            <a:pPr marL="0" indent="0">
              <a:buNone/>
            </a:pPr>
            <a:endParaRPr lang="nl-BE" sz="2100" dirty="0"/>
          </a:p>
          <a:p>
            <a:pPr marL="0" indent="0">
              <a:buNone/>
            </a:pPr>
            <a:r>
              <a:rPr lang="nl-BE" dirty="0"/>
              <a:t>“</a:t>
            </a:r>
            <a:r>
              <a:rPr lang="nl-BE" dirty="0" err="1"/>
              <a:t>Growing</a:t>
            </a:r>
            <a:r>
              <a:rPr lang="nl-BE" dirty="0"/>
              <a:t> </a:t>
            </a:r>
            <a:r>
              <a:rPr lang="nl-BE" dirty="0" err="1"/>
              <a:t>Pains</a:t>
            </a:r>
            <a:r>
              <a:rPr lang="nl-BE" dirty="0"/>
              <a:t>: A case </a:t>
            </a:r>
            <a:r>
              <a:rPr lang="nl-BE" dirty="0" err="1"/>
              <a:t>study</a:t>
            </a:r>
            <a:r>
              <a:rPr lang="nl-BE" dirty="0"/>
              <a:t> </a:t>
            </a:r>
            <a:r>
              <a:rPr lang="nl-BE" dirty="0" err="1"/>
              <a:t>for</a:t>
            </a:r>
            <a:r>
              <a:rPr lang="nl-BE" dirty="0"/>
              <a:t> Large-</a:t>
            </a:r>
            <a:r>
              <a:rPr lang="nl-BE" dirty="0" err="1"/>
              <a:t>Scale</a:t>
            </a:r>
            <a:r>
              <a:rPr lang="nl-BE" dirty="0"/>
              <a:t> </a:t>
            </a:r>
            <a:r>
              <a:rPr lang="nl-BE" dirty="0" err="1"/>
              <a:t>Vehicule</a:t>
            </a:r>
            <a:r>
              <a:rPr lang="nl-BE" dirty="0"/>
              <a:t> Routing”</a:t>
            </a:r>
          </a:p>
          <a:p>
            <a:pPr marL="400050" lvl="1" indent="0">
              <a:buNone/>
            </a:pPr>
            <a:r>
              <a:rPr lang="nl-BE" dirty="0" err="1"/>
              <a:t>by</a:t>
            </a:r>
            <a:r>
              <a:rPr lang="nl-BE" dirty="0"/>
              <a:t> A. </a:t>
            </a:r>
            <a:r>
              <a:rPr lang="nl-BE" dirty="0" err="1"/>
              <a:t>Milburn</a:t>
            </a:r>
            <a:r>
              <a:rPr lang="nl-BE" dirty="0"/>
              <a:t>, E. </a:t>
            </a:r>
            <a:r>
              <a:rPr lang="nl-BE" dirty="0" err="1"/>
              <a:t>Kirac</a:t>
            </a:r>
            <a:r>
              <a:rPr lang="nl-BE" dirty="0"/>
              <a:t>, M. </a:t>
            </a:r>
            <a:r>
              <a:rPr lang="nl-BE" dirty="0" err="1"/>
              <a:t>Hadianniasar</a:t>
            </a:r>
            <a:r>
              <a:rPr lang="nl-BE" dirty="0"/>
              <a:t> (ITE, Vol 18(2), 2017)</a:t>
            </a:r>
          </a:p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r>
              <a:rPr lang="nl-BE" dirty="0"/>
              <a:t>“Miller </a:t>
            </a:r>
            <a:r>
              <a:rPr lang="nl-BE" dirty="0" err="1"/>
              <a:t>Pain</a:t>
            </a:r>
            <a:r>
              <a:rPr lang="nl-BE" dirty="0"/>
              <a:t> Treatment Center – </a:t>
            </a:r>
            <a:r>
              <a:rPr lang="nl-BE" dirty="0" err="1"/>
              <a:t>Eastern</a:t>
            </a:r>
            <a:r>
              <a:rPr lang="nl-BE" dirty="0"/>
              <a:t> </a:t>
            </a:r>
            <a:r>
              <a:rPr lang="nl-BE" dirty="0" err="1"/>
              <a:t>Hospital</a:t>
            </a:r>
            <a:r>
              <a:rPr lang="nl-BE" dirty="0"/>
              <a:t> </a:t>
            </a:r>
            <a:r>
              <a:rPr lang="nl-BE" dirty="0" err="1"/>
              <a:t>Outpatient</a:t>
            </a:r>
            <a:r>
              <a:rPr lang="nl-BE" dirty="0"/>
              <a:t> Center” </a:t>
            </a:r>
          </a:p>
          <a:p>
            <a:pPr marL="400050" lvl="1" indent="0">
              <a:buNone/>
            </a:pPr>
            <a:r>
              <a:rPr lang="nl-BE" dirty="0" err="1"/>
              <a:t>by</a:t>
            </a:r>
            <a:r>
              <a:rPr lang="nl-BE" dirty="0"/>
              <a:t> C. </a:t>
            </a:r>
            <a:r>
              <a:rPr lang="nl-BE" dirty="0" err="1"/>
              <a:t>Chambers</a:t>
            </a:r>
            <a:r>
              <a:rPr lang="nl-BE" dirty="0"/>
              <a:t> &amp; K. Williams (ITE, Vol 18 (3), 2017)</a:t>
            </a:r>
          </a:p>
          <a:p>
            <a:pPr marL="0" indent="0">
              <a:buNone/>
            </a:pPr>
            <a:endParaRPr lang="nl-BE" sz="2100" dirty="0"/>
          </a:p>
          <a:p>
            <a:pPr marL="0" indent="0">
              <a:buNone/>
            </a:pPr>
            <a:r>
              <a:rPr lang="en-US" dirty="0"/>
              <a:t>“Baseball Analytics: Advancing to Prescriptive Analytics in the Major League Baseball Front Office” </a:t>
            </a:r>
          </a:p>
          <a:p>
            <a:pPr marL="400050" lvl="1" indent="0">
              <a:buNone/>
            </a:pPr>
            <a:r>
              <a:rPr lang="en-US" dirty="0"/>
              <a:t>by S. Barnes and M.V. </a:t>
            </a:r>
            <a:r>
              <a:rPr lang="en-US" dirty="0" err="1"/>
              <a:t>Bjarnadottir</a:t>
            </a:r>
            <a:r>
              <a:rPr lang="en-US" dirty="0"/>
              <a:t> (ITE, </a:t>
            </a:r>
            <a:r>
              <a:rPr lang="en-US" dirty="0" smtClean="0"/>
              <a:t>Published online May 2019)</a:t>
            </a:r>
            <a:endParaRPr lang="en-US" dirty="0"/>
          </a:p>
          <a:p>
            <a:pPr mar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70598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469</Words>
  <Application>Microsoft Office PowerPoint</Application>
  <PresentationFormat>Widescreen</PresentationFormat>
  <Paragraphs>70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Publishing teaching cases INFORMS Transactions on Education</vt:lpstr>
      <vt:lpstr>ITE Case Study Format</vt:lpstr>
      <vt:lpstr>Case Components: Case Study</vt:lpstr>
      <vt:lpstr>Case Components: Case Article</vt:lpstr>
      <vt:lpstr>Case Components: Teaching Note</vt:lpstr>
      <vt:lpstr>Review Process</vt:lpstr>
      <vt:lpstr>Some examples</vt:lpstr>
    </vt:vector>
  </TitlesOfParts>
  <Company>KU Leuven FEB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Publishing teaching cases INFORMS Transactions on Education</dc:title>
  <dc:creator>Belien, Jeroen</dc:creator>
  <cp:lastModifiedBy>Belien, Jeroen</cp:lastModifiedBy>
  <cp:revision>1</cp:revision>
  <dcterms:created xsi:type="dcterms:W3CDTF">2019-06-14T08:42:14Z</dcterms:created>
  <dcterms:modified xsi:type="dcterms:W3CDTF">2019-06-14T08:42:20Z</dcterms:modified>
</cp:coreProperties>
</file>