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omments/modernComment_1903_DEB41958.xml" ContentType="application/vnd.ms-powerpoint.comments+xml"/>
  <Override PartName="/ppt/comments/modernComment_18E5_45B66530.xml" ContentType="application/vnd.ms-powerpoint.comments+xml"/>
  <Override PartName="/ppt/comments/modernComment_18FF_4CACC69F.xml" ContentType="application/vnd.ms-powerpoint.comments+xml"/>
  <Override PartName="/ppt/comments/modernComment_18F6_D14AA2E9.xml" ContentType="application/vnd.ms-powerpoint.comments+xml"/>
  <Override PartName="/ppt/comments/modernComment_1905_3177EA30.xml" ContentType="application/vnd.ms-powerpoint.comment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48" r:id="rId1"/>
  </p:sldMasterIdLst>
  <p:notesMasterIdLst>
    <p:notesMasterId r:id="rId18"/>
  </p:notesMasterIdLst>
  <p:sldIdLst>
    <p:sldId id="268" r:id="rId2"/>
    <p:sldId id="6403" r:id="rId3"/>
    <p:sldId id="6404" r:id="rId4"/>
    <p:sldId id="6408" r:id="rId5"/>
    <p:sldId id="6373" r:id="rId6"/>
    <p:sldId id="6393" r:id="rId7"/>
    <p:sldId id="6371" r:id="rId8"/>
    <p:sldId id="6392" r:id="rId9"/>
    <p:sldId id="6399" r:id="rId10"/>
    <p:sldId id="6409" r:id="rId11"/>
    <p:sldId id="6410" r:id="rId12"/>
    <p:sldId id="6374" r:id="rId13"/>
    <p:sldId id="6375" r:id="rId14"/>
    <p:sldId id="6406" r:id="rId15"/>
    <p:sldId id="6405" r:id="rId16"/>
    <p:sldId id="6394" r:id="rId17"/>
  </p:sldIdLst>
  <p:sldSz cx="11879263" cy="6840538"/>
  <p:notesSz cx="6858000" cy="9144000"/>
  <p:embeddedFontLst>
    <p:embeddedFont>
      <p:font typeface="Almoni DL AAA" panose="020B0500000000020004" charset="-79"/>
      <p:regular r:id="rId19"/>
      <p:bold r:id="rId20"/>
    </p:embeddedFont>
    <p:embeddedFont>
      <p:font typeface="Almoni Neue Medium AAA Medium" panose="020B0604020202020204" charset="-79"/>
      <p:regular r:id="rId21"/>
    </p:embeddedFont>
    <p:embeddedFont>
      <p:font typeface="Assistant" panose="020B0604020202020204" charset="-79"/>
      <p:regular r:id="rId22"/>
      <p:bold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defaultTextStyle>
    <a:defPPr>
      <a:defRPr lang="he-IL"/>
    </a:defPPr>
    <a:lvl1pPr marL="0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1pPr>
    <a:lvl2pPr marL="449245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2pPr>
    <a:lvl3pPr marL="898489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3pPr>
    <a:lvl4pPr marL="1347734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4pPr>
    <a:lvl5pPr marL="1796979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5pPr>
    <a:lvl6pPr marL="2246224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6pPr>
    <a:lvl7pPr marL="2695468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7pPr>
    <a:lvl8pPr marL="3144713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8pPr>
    <a:lvl9pPr marL="3593958" algn="r" defTabSz="898489" rtl="1" eaLnBrk="1" latinLnBrk="0" hangingPunct="1">
      <a:defRPr sz="176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6860EE-6A11-E71F-F8E0-2EFA07C1B5A2}" name="Nissan Ratzlav-Katz" initials="NRK" userId="a4292710e132283f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F9F9"/>
    <a:srgbClr val="2B3990"/>
    <a:srgbClr val="00AEEF"/>
    <a:srgbClr val="2BB673"/>
    <a:srgbClr val="27AAE1"/>
    <a:srgbClr val="1B75BC"/>
    <a:srgbClr val="5BCBF5"/>
    <a:srgbClr val="90D10D"/>
    <a:srgbClr val="43698D"/>
    <a:srgbClr val="354A5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13" autoAdjust="0"/>
    <p:restoredTop sz="96730" autoAdjust="0"/>
  </p:normalViewPr>
  <p:slideViewPr>
    <p:cSldViewPr>
      <p:cViewPr varScale="1">
        <p:scale>
          <a:sx n="121" d="100"/>
          <a:sy n="121" d="100"/>
        </p:scale>
        <p:origin x="252" y="186"/>
      </p:cViewPr>
      <p:guideLst>
        <p:guide orient="horz" pos="2155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661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viewProps" Target="viewProps.xml"/><Relationship Id="rId54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theme" Target="theme/theme1.xml"/></Relationships>
</file>

<file path=ppt/comments/modernComment_18E5_45B6653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2E2C919-A80E-4445-A9B4-E458D9141EB2}" authorId="{FE6860EE-6A11-E71F-F8E0-2EFA07C1B5A2}" created="2021-09-30T10:02:55.328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1169581360" sldId="6373"/>
      <ac:spMk id="3" creationId="{9360B16F-C168-41F6-B8CF-28AFD1622EB6}"/>
    </ac:deMkLst>
    <p188:txBody>
      <a:bodyPr/>
      <a:lstStyle/>
      <a:p>
        <a:r>
          <a:rPr lang="en-US"/>
          <a:t>This bullet list should probably be moved to the left side of the slide. </a:t>
        </a:r>
      </a:p>
    </p188:txBody>
  </p188:cm>
</p188:cmLst>
</file>

<file path=ppt/comments/modernComment_18F6_D14AA2E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BB4AB8D-18AC-44D8-89DF-316D29B206DB}" authorId="{FE6860EE-6A11-E71F-F8E0-2EFA07C1B5A2}" created="2021-09-30T10:51:01.480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3511329513" sldId="6390"/>
      <ac:picMk id="7" creationId="{BF3B5566-B2C6-45EA-A502-B9C53B14ABE2}"/>
    </ac:deMkLst>
    <p188:txBody>
      <a:bodyPr/>
      <a:lstStyle/>
      <a:p>
        <a:r>
          <a:rPr lang="en-US"/>
          <a:t>Maybe use English-language screenshot. </a:t>
        </a:r>
      </a:p>
    </p188:txBody>
  </p188:cm>
  <p188:cm id="{5CEBC4A8-EE91-4D70-A98B-4E3D5795551B}" authorId="{FE6860EE-6A11-E71F-F8E0-2EFA07C1B5A2}" created="2021-09-30T10:51:55.023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511329513" sldId="6390"/>
      <ac:spMk id="8" creationId="{082AA995-860F-4313-A219-7667D63CAC66}"/>
      <ac:txMk cp="2" len="24">
        <ac:context len="51" hash="2338620753"/>
      </ac:txMk>
    </ac:txMkLst>
    <p188:pos x="4747968" y="272555"/>
    <p188:txBody>
      <a:bodyPr/>
      <a:lstStyle/>
      <a:p>
        <a:r>
          <a:rPr lang="en-US"/>
          <a:t>Not 100% sure of this phrase in this title. OK?</a:t>
        </a:r>
      </a:p>
    </p188:txBody>
  </p188:cm>
</p188:cmLst>
</file>

<file path=ppt/comments/modernComment_18FF_4CACC69F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E27570EF-B965-4D70-975E-810357F87404}" authorId="{FE6860EE-6A11-E71F-F8E0-2EFA07C1B5A2}" created="2021-09-30T10:36:15.795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1286391455" sldId="6399"/>
      <ac:spMk id="3" creationId="{9DDB69D1-ED18-4F06-A902-39D419F129B7}"/>
      <ac:txMk cp="184" len="27">
        <ac:context len="338" hash="1552726073"/>
      </ac:txMk>
    </ac:txMkLst>
    <p188:pos x="3690902" y="2167063"/>
    <p188:txBody>
      <a:bodyPr/>
      <a:lstStyle/>
      <a:p>
        <a:r>
          <a:rPr lang="en-US"/>
          <a:t>Is this what you meant?</a:t>
        </a:r>
      </a:p>
    </p188:txBody>
  </p188:cm>
</p188:cmLst>
</file>

<file path=ppt/comments/modernComment_1903_DEB41958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93A5C71B-761C-4CE4-99EA-4127E65ECEB6}" authorId="{FE6860EE-6A11-E71F-F8E0-2EFA07C1B5A2}" created="2021-09-30T08:43:07.678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3736344920" sldId="6403"/>
      <ac:spMk id="3" creationId="{64A666E8-D5A2-4EF8-8CB3-3B0A69733305}"/>
      <ac:txMk cp="473" len="10">
        <ac:context len="566" hash="4166170961"/>
      </ac:txMk>
    </ac:txMkLst>
    <p188:pos x="4990408" y="3236073"/>
    <p188:txBody>
      <a:bodyPr/>
      <a:lstStyle/>
      <a:p>
        <a:r>
          <a:rPr lang="en-US"/>
          <a:t>The Group itself is not the most widely used system, rather it created or provides the most widely used system. (Same issue in the Hebrew)</a:t>
        </a:r>
      </a:p>
    </p188:txBody>
  </p188:cm>
</p188:cmLst>
</file>

<file path=ppt/comments/modernComment_1905_3177EA3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ADF48314-61B1-4252-AD30-E4738E1F0FDE}" authorId="{FE6860EE-6A11-E71F-F8E0-2EFA07C1B5A2}" created="2021-09-30T11:08:32.796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829942320" sldId="6405"/>
      <ac:spMk id="3" creationId="{A1986632-A9F8-4F16-B25C-3D36176F0FDB}"/>
      <ac:txMk cp="321" len="16">
        <ac:context len="409" hash="2616835723"/>
      </ac:txMk>
    </ac:txMkLst>
    <p188:pos x="4557659" y="1834112"/>
    <p188:txBody>
      <a:bodyPr/>
      <a:lstStyle/>
      <a:p>
        <a:r>
          <a:rPr lang="en-US"/>
          <a:t>Added "gaining insights" for clarity. Is that OK? 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85984E6C-8DD6-4E0C-8643-F27801F767B1}" type="datetimeFigureOut">
              <a:rPr lang="he-IL" smtClean="0"/>
              <a:t>ט"ז/אלול/תשפ"ב</a:t>
            </a:fld>
            <a:endParaRPr lang="he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0850" y="685800"/>
            <a:ext cx="59563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1174527-AE88-4553-BBE4-8EDDAFAB1D6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2226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1pPr>
    <a:lvl2pPr marL="449245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2pPr>
    <a:lvl3pPr marL="898489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3pPr>
    <a:lvl4pPr marL="1347734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4pPr>
    <a:lvl5pPr marL="1796979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5pPr>
    <a:lvl6pPr marL="2246224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6pPr>
    <a:lvl7pPr marL="2695468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7pPr>
    <a:lvl8pPr marL="3144713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8pPr>
    <a:lvl9pPr marL="3593958" algn="r" defTabSz="898489" rtl="1" eaLnBrk="1" latinLnBrk="0" hangingPunct="1">
      <a:defRPr sz="117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582EF1BF-5E27-41FB-9B6E-991C92FE35F8}" type="slidenum">
              <a:rPr lang="he-IL" smtClean="0"/>
              <a:pPr eaLnBrk="1" hangingPunct="1"/>
              <a:t>1</a:t>
            </a:fld>
            <a:endParaRPr lang="en-US"/>
          </a:p>
        </p:txBody>
      </p:sp>
      <p:sp>
        <p:nvSpPr>
          <p:cNvPr id="259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0850" y="685800"/>
            <a:ext cx="5956300" cy="3429000"/>
          </a:xfrm>
          <a:ln/>
        </p:spPr>
      </p:sp>
      <p:sp>
        <p:nvSpPr>
          <p:cNvPr id="259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169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0945" y="2125002"/>
            <a:ext cx="10097374" cy="146628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81890" y="3876305"/>
            <a:ext cx="8315484" cy="1748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45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90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36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781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2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672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18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563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5A43A-FAFE-4445-B013-5BA8B682FDFC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96079185"/>
      </p:ext>
    </p:extLst>
  </p:cSld>
  <p:clrMapOvr>
    <a:masterClrMapping/>
  </p:clrMapOvr>
  <p:transition spd="med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8A041D-5FC8-4E15-9892-F4DEF70B4165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71679955"/>
      </p:ext>
    </p:extLst>
  </p:cSld>
  <p:clrMapOvr>
    <a:masterClrMapping/>
  </p:clrMapOvr>
  <p:transition spd="med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2466" y="273940"/>
            <a:ext cx="2672834" cy="583662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3963" y="273940"/>
            <a:ext cx="7820515" cy="583662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3F657-9A10-4386-BE0F-3B4993313B23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59545306"/>
      </p:ext>
    </p:extLst>
  </p:cSld>
  <p:clrMapOvr>
    <a:masterClrMapping/>
  </p:clrMapOvr>
  <p:transition spd="med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4817-9144-4019-A52A-E8CD8AC3F913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79692458"/>
      </p:ext>
    </p:extLst>
  </p:cSld>
  <p:clrMapOvr>
    <a:masterClrMapping/>
  </p:clrMapOvr>
  <p:transition spd="med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8380" y="4395680"/>
            <a:ext cx="10097374" cy="1358607"/>
          </a:xfrm>
        </p:spPr>
        <p:txBody>
          <a:bodyPr anchor="t"/>
          <a:lstStyle>
            <a:lvl1pPr algn="r">
              <a:defRPr sz="3897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380" y="2899312"/>
            <a:ext cx="10097374" cy="1496367"/>
          </a:xfrm>
        </p:spPr>
        <p:txBody>
          <a:bodyPr anchor="b"/>
          <a:lstStyle>
            <a:lvl1pPr marL="0" indent="0">
              <a:buNone/>
              <a:defRPr sz="1949">
                <a:solidFill>
                  <a:schemeClr val="tx1">
                    <a:tint val="75000"/>
                  </a:schemeClr>
                </a:solidFill>
              </a:defRPr>
            </a:lvl1pPr>
            <a:lvl2pPr marL="445450" indent="0">
              <a:buNone/>
              <a:defRPr sz="1754">
                <a:solidFill>
                  <a:schemeClr val="tx1">
                    <a:tint val="75000"/>
                  </a:schemeClr>
                </a:solidFill>
              </a:defRPr>
            </a:lvl2pPr>
            <a:lvl3pPr marL="890900" indent="0">
              <a:buNone/>
              <a:defRPr sz="1559">
                <a:solidFill>
                  <a:schemeClr val="tx1">
                    <a:tint val="75000"/>
                  </a:schemeClr>
                </a:solidFill>
              </a:defRPr>
            </a:lvl3pPr>
            <a:lvl4pPr marL="133635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4pPr>
            <a:lvl5pPr marL="178180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5pPr>
            <a:lvl6pPr marL="222725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6pPr>
            <a:lvl7pPr marL="267270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7pPr>
            <a:lvl8pPr marL="311815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8pPr>
            <a:lvl9pPr marL="3563600" indent="0">
              <a:buNone/>
              <a:defRPr sz="13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5C67D-F242-486F-AC68-1F611729F71D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10682161"/>
      </p:ext>
    </p:extLst>
  </p:cSld>
  <p:clrMapOvr>
    <a:masterClrMapping/>
  </p:clrMapOvr>
  <p:transition spd="med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3963" y="1596127"/>
            <a:ext cx="5246674" cy="4514439"/>
          </a:xfrm>
        </p:spPr>
        <p:txBody>
          <a:bodyPr/>
          <a:lstStyle>
            <a:lvl1pPr>
              <a:defRPr sz="2728"/>
            </a:lvl1pPr>
            <a:lvl2pPr>
              <a:defRPr sz="2338"/>
            </a:lvl2pPr>
            <a:lvl3pPr>
              <a:defRPr sz="1949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38626" y="1596127"/>
            <a:ext cx="5246674" cy="4514439"/>
          </a:xfrm>
        </p:spPr>
        <p:txBody>
          <a:bodyPr/>
          <a:lstStyle>
            <a:lvl1pPr>
              <a:defRPr sz="2728"/>
            </a:lvl1pPr>
            <a:lvl2pPr>
              <a:defRPr sz="2338"/>
            </a:lvl2pPr>
            <a:lvl3pPr>
              <a:defRPr sz="1949"/>
            </a:lvl3pPr>
            <a:lvl4pPr>
              <a:defRPr sz="1754"/>
            </a:lvl4pPr>
            <a:lvl5pPr>
              <a:defRPr sz="1754"/>
            </a:lvl5pPr>
            <a:lvl6pPr>
              <a:defRPr sz="1754"/>
            </a:lvl6pPr>
            <a:lvl7pPr>
              <a:defRPr sz="1754"/>
            </a:lvl7pPr>
            <a:lvl8pPr>
              <a:defRPr sz="1754"/>
            </a:lvl8pPr>
            <a:lvl9pPr>
              <a:defRPr sz="175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0F07F-E2CF-4526-A56C-F5B58337E4B0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06649934"/>
      </p:ext>
    </p:extLst>
  </p:cSld>
  <p:clrMapOvr>
    <a:masterClrMapping/>
  </p:clrMapOvr>
  <p:transition spd="med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3964" y="1531204"/>
            <a:ext cx="5248737" cy="638133"/>
          </a:xfrm>
        </p:spPr>
        <p:txBody>
          <a:bodyPr anchor="b"/>
          <a:lstStyle>
            <a:lvl1pPr marL="0" indent="0">
              <a:buNone/>
              <a:defRPr sz="2338" b="1"/>
            </a:lvl1pPr>
            <a:lvl2pPr marL="445450" indent="0">
              <a:buNone/>
              <a:defRPr sz="1949" b="1"/>
            </a:lvl2pPr>
            <a:lvl3pPr marL="890900" indent="0">
              <a:buNone/>
              <a:defRPr sz="1754" b="1"/>
            </a:lvl3pPr>
            <a:lvl4pPr marL="1336350" indent="0">
              <a:buNone/>
              <a:defRPr sz="1559" b="1"/>
            </a:lvl4pPr>
            <a:lvl5pPr marL="1781800" indent="0">
              <a:buNone/>
              <a:defRPr sz="1559" b="1"/>
            </a:lvl5pPr>
            <a:lvl6pPr marL="2227250" indent="0">
              <a:buNone/>
              <a:defRPr sz="1559" b="1"/>
            </a:lvl6pPr>
            <a:lvl7pPr marL="2672700" indent="0">
              <a:buNone/>
              <a:defRPr sz="1559" b="1"/>
            </a:lvl7pPr>
            <a:lvl8pPr marL="3118150" indent="0">
              <a:buNone/>
              <a:defRPr sz="1559" b="1"/>
            </a:lvl8pPr>
            <a:lvl9pPr marL="3563600" indent="0">
              <a:buNone/>
              <a:defRPr sz="155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964" y="2169337"/>
            <a:ext cx="5248737" cy="3941227"/>
          </a:xfrm>
        </p:spPr>
        <p:txBody>
          <a:bodyPr/>
          <a:lstStyle>
            <a:lvl1pPr>
              <a:defRPr sz="2338"/>
            </a:lvl1pPr>
            <a:lvl2pPr>
              <a:defRPr sz="1949"/>
            </a:lvl2pPr>
            <a:lvl3pPr>
              <a:defRPr sz="1754"/>
            </a:lvl3pPr>
            <a:lvl4pPr>
              <a:defRPr sz="1559"/>
            </a:lvl4pPr>
            <a:lvl5pPr>
              <a:defRPr sz="1559"/>
            </a:lvl5pPr>
            <a:lvl6pPr>
              <a:defRPr sz="1559"/>
            </a:lvl6pPr>
            <a:lvl7pPr>
              <a:defRPr sz="1559"/>
            </a:lvl7pPr>
            <a:lvl8pPr>
              <a:defRPr sz="1559"/>
            </a:lvl8pPr>
            <a:lvl9pPr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34502" y="1531204"/>
            <a:ext cx="5250799" cy="638133"/>
          </a:xfrm>
        </p:spPr>
        <p:txBody>
          <a:bodyPr anchor="b"/>
          <a:lstStyle>
            <a:lvl1pPr marL="0" indent="0">
              <a:buNone/>
              <a:defRPr sz="2338" b="1"/>
            </a:lvl1pPr>
            <a:lvl2pPr marL="445450" indent="0">
              <a:buNone/>
              <a:defRPr sz="1949" b="1"/>
            </a:lvl2pPr>
            <a:lvl3pPr marL="890900" indent="0">
              <a:buNone/>
              <a:defRPr sz="1754" b="1"/>
            </a:lvl3pPr>
            <a:lvl4pPr marL="1336350" indent="0">
              <a:buNone/>
              <a:defRPr sz="1559" b="1"/>
            </a:lvl4pPr>
            <a:lvl5pPr marL="1781800" indent="0">
              <a:buNone/>
              <a:defRPr sz="1559" b="1"/>
            </a:lvl5pPr>
            <a:lvl6pPr marL="2227250" indent="0">
              <a:buNone/>
              <a:defRPr sz="1559" b="1"/>
            </a:lvl6pPr>
            <a:lvl7pPr marL="2672700" indent="0">
              <a:buNone/>
              <a:defRPr sz="1559" b="1"/>
            </a:lvl7pPr>
            <a:lvl8pPr marL="3118150" indent="0">
              <a:buNone/>
              <a:defRPr sz="1559" b="1"/>
            </a:lvl8pPr>
            <a:lvl9pPr marL="3563600" indent="0">
              <a:buNone/>
              <a:defRPr sz="155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34502" y="2169337"/>
            <a:ext cx="5250799" cy="3941227"/>
          </a:xfrm>
        </p:spPr>
        <p:txBody>
          <a:bodyPr/>
          <a:lstStyle>
            <a:lvl1pPr>
              <a:defRPr sz="2338"/>
            </a:lvl1pPr>
            <a:lvl2pPr>
              <a:defRPr sz="1949"/>
            </a:lvl2pPr>
            <a:lvl3pPr>
              <a:defRPr sz="1754"/>
            </a:lvl3pPr>
            <a:lvl4pPr>
              <a:defRPr sz="1559"/>
            </a:lvl4pPr>
            <a:lvl5pPr>
              <a:defRPr sz="1559"/>
            </a:lvl5pPr>
            <a:lvl6pPr>
              <a:defRPr sz="1559"/>
            </a:lvl6pPr>
            <a:lvl7pPr>
              <a:defRPr sz="1559"/>
            </a:lvl7pPr>
            <a:lvl8pPr>
              <a:defRPr sz="1559"/>
            </a:lvl8pPr>
            <a:lvl9pPr>
              <a:defRPr sz="155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906FA-A39F-4B79-B033-EBDF6E34B14B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074912097"/>
      </p:ext>
    </p:extLst>
  </p:cSld>
  <p:clrMapOvr>
    <a:masterClrMapping/>
  </p:clrMapOvr>
  <p:transition spd="med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91554-E82E-4C73-8CCE-780918F1DEDD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3362871"/>
      </p:ext>
    </p:extLst>
  </p:cSld>
  <p:clrMapOvr>
    <a:masterClrMapping/>
  </p:clrMapOvr>
  <p:transition spd="med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7C2C1-9EF6-47BA-B96A-2AA6206B761E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18916508"/>
      </p:ext>
    </p:extLst>
  </p:cSld>
  <p:clrMapOvr>
    <a:masterClrMapping/>
  </p:clrMapOvr>
  <p:transition spd="med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964" y="272355"/>
            <a:ext cx="3908196" cy="1159091"/>
          </a:xfrm>
        </p:spPr>
        <p:txBody>
          <a:bodyPr anchor="b"/>
          <a:lstStyle>
            <a:lvl1pPr algn="r">
              <a:defRPr sz="1949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4462" y="272356"/>
            <a:ext cx="6640838" cy="5838210"/>
          </a:xfrm>
        </p:spPr>
        <p:txBody>
          <a:bodyPr/>
          <a:lstStyle>
            <a:lvl1pPr>
              <a:defRPr sz="3118"/>
            </a:lvl1pPr>
            <a:lvl2pPr>
              <a:defRPr sz="2728"/>
            </a:lvl2pPr>
            <a:lvl3pPr>
              <a:defRPr sz="2338"/>
            </a:lvl3pPr>
            <a:lvl4pPr>
              <a:defRPr sz="1949"/>
            </a:lvl4pPr>
            <a:lvl5pPr>
              <a:defRPr sz="1949"/>
            </a:lvl5pPr>
            <a:lvl6pPr>
              <a:defRPr sz="1949"/>
            </a:lvl6pPr>
            <a:lvl7pPr>
              <a:defRPr sz="1949"/>
            </a:lvl7pPr>
            <a:lvl8pPr>
              <a:defRPr sz="1949"/>
            </a:lvl8pPr>
            <a:lvl9pPr>
              <a:defRPr sz="194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964" y="1431447"/>
            <a:ext cx="3908196" cy="4679119"/>
          </a:xfrm>
        </p:spPr>
        <p:txBody>
          <a:bodyPr/>
          <a:lstStyle>
            <a:lvl1pPr marL="0" indent="0">
              <a:buNone/>
              <a:defRPr sz="1364"/>
            </a:lvl1pPr>
            <a:lvl2pPr marL="445450" indent="0">
              <a:buNone/>
              <a:defRPr sz="1169"/>
            </a:lvl2pPr>
            <a:lvl3pPr marL="890900" indent="0">
              <a:buNone/>
              <a:defRPr sz="974"/>
            </a:lvl3pPr>
            <a:lvl4pPr marL="1336350" indent="0">
              <a:buNone/>
              <a:defRPr sz="877"/>
            </a:lvl4pPr>
            <a:lvl5pPr marL="1781800" indent="0">
              <a:buNone/>
              <a:defRPr sz="877"/>
            </a:lvl5pPr>
            <a:lvl6pPr marL="2227250" indent="0">
              <a:buNone/>
              <a:defRPr sz="877"/>
            </a:lvl6pPr>
            <a:lvl7pPr marL="2672700" indent="0">
              <a:buNone/>
              <a:defRPr sz="877"/>
            </a:lvl7pPr>
            <a:lvl8pPr marL="3118150" indent="0">
              <a:buNone/>
              <a:defRPr sz="877"/>
            </a:lvl8pPr>
            <a:lvl9pPr marL="3563600" indent="0">
              <a:buNone/>
              <a:defRPr sz="8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E019F-FAD7-4DAE-802A-8C479648D139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46542371"/>
      </p:ext>
    </p:extLst>
  </p:cSld>
  <p:clrMapOvr>
    <a:masterClrMapping/>
  </p:clrMapOvr>
  <p:transition spd="med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28418" y="4788377"/>
            <a:ext cx="7127558" cy="565295"/>
          </a:xfrm>
        </p:spPr>
        <p:txBody>
          <a:bodyPr anchor="b"/>
          <a:lstStyle>
            <a:lvl1pPr algn="r">
              <a:defRPr sz="1949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28418" y="611215"/>
            <a:ext cx="7127558" cy="4104323"/>
          </a:xfrm>
        </p:spPr>
        <p:txBody>
          <a:bodyPr/>
          <a:lstStyle>
            <a:lvl1pPr marL="0" indent="0">
              <a:buNone/>
              <a:defRPr sz="3118"/>
            </a:lvl1pPr>
            <a:lvl2pPr marL="445450" indent="0">
              <a:buNone/>
              <a:defRPr sz="2728"/>
            </a:lvl2pPr>
            <a:lvl3pPr marL="890900" indent="0">
              <a:buNone/>
              <a:defRPr sz="2338"/>
            </a:lvl3pPr>
            <a:lvl4pPr marL="1336350" indent="0">
              <a:buNone/>
              <a:defRPr sz="1949"/>
            </a:lvl4pPr>
            <a:lvl5pPr marL="1781800" indent="0">
              <a:buNone/>
              <a:defRPr sz="1949"/>
            </a:lvl5pPr>
            <a:lvl6pPr marL="2227250" indent="0">
              <a:buNone/>
              <a:defRPr sz="1949"/>
            </a:lvl6pPr>
            <a:lvl7pPr marL="2672700" indent="0">
              <a:buNone/>
              <a:defRPr sz="1949"/>
            </a:lvl7pPr>
            <a:lvl8pPr marL="3118150" indent="0">
              <a:buNone/>
              <a:defRPr sz="1949"/>
            </a:lvl8pPr>
            <a:lvl9pPr marL="3563600" indent="0">
              <a:buNone/>
              <a:defRPr sz="1949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28418" y="5353671"/>
            <a:ext cx="7127558" cy="802813"/>
          </a:xfrm>
        </p:spPr>
        <p:txBody>
          <a:bodyPr/>
          <a:lstStyle>
            <a:lvl1pPr marL="0" indent="0">
              <a:buNone/>
              <a:defRPr sz="1364"/>
            </a:lvl1pPr>
            <a:lvl2pPr marL="445450" indent="0">
              <a:buNone/>
              <a:defRPr sz="1169"/>
            </a:lvl2pPr>
            <a:lvl3pPr marL="890900" indent="0">
              <a:buNone/>
              <a:defRPr sz="974"/>
            </a:lvl3pPr>
            <a:lvl4pPr marL="1336350" indent="0">
              <a:buNone/>
              <a:defRPr sz="877"/>
            </a:lvl4pPr>
            <a:lvl5pPr marL="1781800" indent="0">
              <a:buNone/>
              <a:defRPr sz="877"/>
            </a:lvl5pPr>
            <a:lvl6pPr marL="2227250" indent="0">
              <a:buNone/>
              <a:defRPr sz="877"/>
            </a:lvl6pPr>
            <a:lvl7pPr marL="2672700" indent="0">
              <a:buNone/>
              <a:defRPr sz="877"/>
            </a:lvl7pPr>
            <a:lvl8pPr marL="3118150" indent="0">
              <a:buNone/>
              <a:defRPr sz="877"/>
            </a:lvl8pPr>
            <a:lvl9pPr marL="3563600" indent="0">
              <a:buNone/>
              <a:defRPr sz="8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390B-2C47-4396-8A8D-88313A190073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717941750"/>
      </p:ext>
    </p:extLst>
  </p:cSld>
  <p:clrMapOvr>
    <a:masterClrMapping/>
  </p:clrMapOvr>
  <p:transition spd="med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3963" y="273939"/>
            <a:ext cx="10691337" cy="114009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3963" y="1596127"/>
            <a:ext cx="10691337" cy="4514439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13472" y="6340167"/>
            <a:ext cx="2771828" cy="36419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1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CC679-B562-467F-953B-AFEBF0557BAA}" type="datetime8">
              <a:rPr lang="he-IL" smtClean="0"/>
              <a:t>12 ספטמבר 22</a:t>
            </a:fld>
            <a:endParaRPr lang="he-I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8748" y="6340167"/>
            <a:ext cx="3761767" cy="36419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1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93963" y="6340167"/>
            <a:ext cx="2771828" cy="36419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16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68A27-45BE-4314-B657-7BA8E05DD1D5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89212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r"/>
  </p:transition>
  <p:hf hdr="0" ftr="0" dt="0"/>
  <p:txStyles>
    <p:titleStyle>
      <a:lvl1pPr algn="ctr" defTabSz="890900" rtl="1" eaLnBrk="1" latinLnBrk="0" hangingPunct="1">
        <a:spcBef>
          <a:spcPct val="0"/>
        </a:spcBef>
        <a:buNone/>
        <a:defRPr sz="42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4087" indent="-334087" algn="r" defTabSz="890900" rtl="1" eaLnBrk="1" latinLnBrk="0" hangingPunct="1">
        <a:spcBef>
          <a:spcPct val="20000"/>
        </a:spcBef>
        <a:buFont typeface="Arial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1pPr>
      <a:lvl2pPr marL="723856" indent="-278406" algn="r" defTabSz="890900" rtl="1" eaLnBrk="1" latinLnBrk="0" hangingPunct="1">
        <a:spcBef>
          <a:spcPct val="20000"/>
        </a:spcBef>
        <a:buFont typeface="Arial" pitchFamily="34" charset="0"/>
        <a:buChar char="–"/>
        <a:defRPr sz="2728" kern="1200">
          <a:solidFill>
            <a:schemeClr val="tx1"/>
          </a:solidFill>
          <a:latin typeface="+mn-lt"/>
          <a:ea typeface="+mn-ea"/>
          <a:cs typeface="+mn-cs"/>
        </a:defRPr>
      </a:lvl2pPr>
      <a:lvl3pPr marL="1113625" indent="-222725" algn="r" defTabSz="890900" rtl="1" eaLnBrk="1" latinLnBrk="0" hangingPunct="1">
        <a:spcBef>
          <a:spcPct val="20000"/>
        </a:spcBef>
        <a:buFont typeface="Arial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559075" indent="-222725" algn="r" defTabSz="890900" rtl="1" eaLnBrk="1" latinLnBrk="0" hangingPunct="1">
        <a:spcBef>
          <a:spcPct val="20000"/>
        </a:spcBef>
        <a:buFont typeface="Arial" pitchFamily="34" charset="0"/>
        <a:buChar char="–"/>
        <a:defRPr sz="1949" kern="1200">
          <a:solidFill>
            <a:schemeClr val="tx1"/>
          </a:solidFill>
          <a:latin typeface="+mn-lt"/>
          <a:ea typeface="+mn-ea"/>
          <a:cs typeface="+mn-cs"/>
        </a:defRPr>
      </a:lvl4pPr>
      <a:lvl5pPr marL="2004525" indent="-222725" algn="r" defTabSz="890900" rtl="1" eaLnBrk="1" latinLnBrk="0" hangingPunct="1">
        <a:spcBef>
          <a:spcPct val="20000"/>
        </a:spcBef>
        <a:buFont typeface="Arial" pitchFamily="34" charset="0"/>
        <a:buChar char="»"/>
        <a:defRPr sz="1949" kern="1200">
          <a:solidFill>
            <a:schemeClr val="tx1"/>
          </a:solidFill>
          <a:latin typeface="+mn-lt"/>
          <a:ea typeface="+mn-ea"/>
          <a:cs typeface="+mn-cs"/>
        </a:defRPr>
      </a:lvl5pPr>
      <a:lvl6pPr marL="2449975" indent="-222725" algn="r" defTabSz="890900" rtl="1" eaLnBrk="1" latinLnBrk="0" hangingPunct="1">
        <a:spcBef>
          <a:spcPct val="20000"/>
        </a:spcBef>
        <a:buFont typeface="Arial" pitchFamily="34" charset="0"/>
        <a:buChar char="•"/>
        <a:defRPr sz="1949" kern="1200">
          <a:solidFill>
            <a:schemeClr val="tx1"/>
          </a:solidFill>
          <a:latin typeface="+mn-lt"/>
          <a:ea typeface="+mn-ea"/>
          <a:cs typeface="+mn-cs"/>
        </a:defRPr>
      </a:lvl6pPr>
      <a:lvl7pPr marL="2895425" indent="-222725" algn="r" defTabSz="890900" rtl="1" eaLnBrk="1" latinLnBrk="0" hangingPunct="1">
        <a:spcBef>
          <a:spcPct val="20000"/>
        </a:spcBef>
        <a:buFont typeface="Arial" pitchFamily="34" charset="0"/>
        <a:buChar char="•"/>
        <a:defRPr sz="1949" kern="1200">
          <a:solidFill>
            <a:schemeClr val="tx1"/>
          </a:solidFill>
          <a:latin typeface="+mn-lt"/>
          <a:ea typeface="+mn-ea"/>
          <a:cs typeface="+mn-cs"/>
        </a:defRPr>
      </a:lvl7pPr>
      <a:lvl8pPr marL="3340875" indent="-222725" algn="r" defTabSz="890900" rtl="1" eaLnBrk="1" latinLnBrk="0" hangingPunct="1">
        <a:spcBef>
          <a:spcPct val="20000"/>
        </a:spcBef>
        <a:buFont typeface="Arial" pitchFamily="34" charset="0"/>
        <a:buChar char="•"/>
        <a:defRPr sz="1949" kern="1200">
          <a:solidFill>
            <a:schemeClr val="tx1"/>
          </a:solidFill>
          <a:latin typeface="+mn-lt"/>
          <a:ea typeface="+mn-ea"/>
          <a:cs typeface="+mn-cs"/>
        </a:defRPr>
      </a:lvl8pPr>
      <a:lvl9pPr marL="3786325" indent="-222725" algn="r" defTabSz="890900" rtl="1" eaLnBrk="1" latinLnBrk="0" hangingPunct="1">
        <a:spcBef>
          <a:spcPct val="20000"/>
        </a:spcBef>
        <a:buFont typeface="Arial" pitchFamily="34" charset="0"/>
        <a:buChar char="•"/>
        <a:defRPr sz="19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1pPr>
      <a:lvl2pPr marL="44545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2pPr>
      <a:lvl3pPr marL="89090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3pPr>
      <a:lvl4pPr marL="133635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4pPr>
      <a:lvl5pPr marL="178180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5pPr>
      <a:lvl6pPr marL="222725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6pPr>
      <a:lvl7pPr marL="267270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7pPr>
      <a:lvl8pPr marL="311815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8pPr>
      <a:lvl9pPr marL="3563600" algn="r" defTabSz="890900" rtl="1" eaLnBrk="1" latinLnBrk="0" hangingPunct="1">
        <a:defRPr sz="175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8FF_4CACC69F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8FF_4CACC69F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aGIrk5YW9X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tZgL17VIz8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wEbok8oNrY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8F6_D14AA2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905_3177EA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903_DEB4195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903_DEB41958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18/10/relationships/comments" Target="../comments/modernComment_18E5_45B66530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microsoft.com/office/2018/10/relationships/comments" Target="../comments/modernComment_18FF_4CACC69F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תמונה 16">
            <a:extLst>
              <a:ext uri="{FF2B5EF4-FFF2-40B4-BE49-F238E27FC236}">
                <a16:creationId xmlns:a16="http://schemas.microsoft.com/office/drawing/2014/main" id="{23047AB7-1A7A-4A43-B98F-C47DCD7747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716"/>
            <a:ext cx="11879263" cy="6838821"/>
          </a:xfrm>
          <a:prstGeom prst="rect">
            <a:avLst/>
          </a:prstGeom>
        </p:spPr>
      </p:pic>
      <p:pic>
        <p:nvPicPr>
          <p:cNvPr id="19" name="תמונה 18">
            <a:extLst>
              <a:ext uri="{FF2B5EF4-FFF2-40B4-BE49-F238E27FC236}">
                <a16:creationId xmlns:a16="http://schemas.microsoft.com/office/drawing/2014/main" id="{69366A5F-FAE6-43D1-AF86-D78135B0366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453" y="4395886"/>
            <a:ext cx="2088232" cy="125418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3" name="Rectangle 1"/>
          <p:cNvSpPr>
            <a:spLocks noChangeArrowheads="1"/>
          </p:cNvSpPr>
          <p:nvPr/>
        </p:nvSpPr>
        <p:spPr bwMode="auto">
          <a:xfrm>
            <a:off x="2361932" y="3069151"/>
            <a:ext cx="7436913" cy="359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en-US" sz="1724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16273" y="962754"/>
            <a:ext cx="5328592" cy="1326735"/>
          </a:xfrm>
          <a:effectLst>
            <a:outerShdw dist="25400" dir="2220000" algn="t" rotWithShape="0">
              <a:prstClr val="black">
                <a:alpha val="39000"/>
              </a:prstClr>
            </a:outerShdw>
          </a:effectLst>
        </p:spPr>
        <p:txBody>
          <a:bodyPr>
            <a:normAutofit fontScale="90000"/>
          </a:bodyPr>
          <a:lstStyle/>
          <a:p>
            <a:pPr rtl="0" eaLnBrk="1" hangingPunct="1"/>
            <a:r>
              <a:rPr lang="en-US" sz="4200" b="1" dirty="0">
                <a:solidFill>
                  <a:schemeClr val="bg1"/>
                </a:solidFill>
                <a:latin typeface="Assistant" panose="00000500000000000000" pitchFamily="2" charset="-79"/>
                <a:cs typeface="Assistant" panose="00000500000000000000" pitchFamily="2" charset="-79"/>
              </a:rPr>
              <a:t>Data</a:t>
            </a:r>
            <a:r>
              <a:rPr lang="he-IL" sz="4200" b="1" dirty="0">
                <a:solidFill>
                  <a:schemeClr val="bg1"/>
                </a:solidFill>
                <a:latin typeface="Assistant" panose="00000500000000000000" pitchFamily="2" charset="-79"/>
                <a:cs typeface="Assistant" panose="00000500000000000000" pitchFamily="2" charset="-79"/>
              </a:rPr>
              <a:t> </a:t>
            </a:r>
            <a:r>
              <a:rPr lang="en-US" sz="4200" b="1" dirty="0">
                <a:solidFill>
                  <a:schemeClr val="bg1"/>
                </a:solidFill>
                <a:latin typeface="Assistant" panose="00000500000000000000" pitchFamily="2" charset="-79"/>
                <a:cs typeface="Assistant" panose="00000500000000000000" pitchFamily="2" charset="-79"/>
              </a:rPr>
              <a:t>Driven Decision Making </a:t>
            </a:r>
            <a:endParaRPr lang="en-US" sz="2400" dirty="0">
              <a:solidFill>
                <a:schemeClr val="bg1"/>
              </a:solidFill>
              <a:latin typeface="Assistant" panose="00000500000000000000" pitchFamily="2" charset="-79"/>
              <a:cs typeface="Assistant" panose="00000500000000000000" pitchFamily="2" charset="-79"/>
            </a:endParaRPr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883114FD-F2C6-45ED-BF60-0357A0549883}"/>
              </a:ext>
            </a:extLst>
          </p:cNvPr>
          <p:cNvSpPr txBox="1">
            <a:spLocks noChangeArrowheads="1"/>
          </p:cNvSpPr>
          <p:nvPr/>
        </p:nvSpPr>
        <p:spPr>
          <a:xfrm>
            <a:off x="5939631" y="2449411"/>
            <a:ext cx="5328592" cy="1326735"/>
          </a:xfrm>
          <a:prstGeom prst="rect">
            <a:avLst/>
          </a:prstGeom>
          <a:effectLst>
            <a:outerShdw dist="25400" dir="4320000" algn="t" rotWithShape="0">
              <a:prstClr val="black">
                <a:alpha val="88000"/>
              </a:prstClr>
            </a:outerShdw>
          </a:effectLst>
        </p:spPr>
        <p:txBody>
          <a:bodyPr vert="horz" lIns="91440" tIns="45720" rIns="91440" bIns="45720" rtlCol="1" anchor="ctr">
            <a:normAutofit fontScale="97500"/>
          </a:bodyPr>
          <a:lstStyle>
            <a:lvl1pPr algn="ctr" defTabSz="890900" rtl="1" eaLnBrk="1" latinLnBrk="0" hangingPunct="1">
              <a:spcBef>
                <a:spcPct val="0"/>
              </a:spcBef>
              <a:buNone/>
              <a:defRPr sz="4287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300" dirty="0">
                <a:solidFill>
                  <a:schemeClr val="bg1"/>
                </a:solidFill>
                <a:latin typeface="Assistant" panose="00000500000000000000" pitchFamily="2" charset="-79"/>
                <a:cs typeface="Assistant" panose="00000500000000000000" pitchFamily="2" charset="-79"/>
              </a:rPr>
              <a:t>Prof. Assaf Avrahami , CEO</a:t>
            </a:r>
          </a:p>
        </p:txBody>
      </p:sp>
      <p:cxnSp>
        <p:nvCxnSpPr>
          <p:cNvPr id="12" name="מחבר ישר 11">
            <a:extLst>
              <a:ext uri="{FF2B5EF4-FFF2-40B4-BE49-F238E27FC236}">
                <a16:creationId xmlns:a16="http://schemas.microsoft.com/office/drawing/2014/main" id="{F71CE578-555B-4016-B539-70F741683EF3}"/>
              </a:ext>
            </a:extLst>
          </p:cNvPr>
          <p:cNvCxnSpPr>
            <a:cxnSpLocks/>
          </p:cNvCxnSpPr>
          <p:nvPr/>
        </p:nvCxnSpPr>
        <p:spPr>
          <a:xfrm>
            <a:off x="6115124" y="2611933"/>
            <a:ext cx="5034242" cy="0"/>
          </a:xfrm>
          <a:prstGeom prst="line">
            <a:avLst/>
          </a:prstGeom>
          <a:ln w="12700">
            <a:solidFill>
              <a:schemeClr val="bg1"/>
            </a:solidFill>
          </a:ln>
          <a:effectLst>
            <a:outerShdw blurRad="12700" dist="12700" dir="5400000" algn="t" rotWithShape="0">
              <a:prstClr val="black">
                <a:alpha val="2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תמונה 4">
            <a:extLst>
              <a:ext uri="{FF2B5EF4-FFF2-40B4-BE49-F238E27FC236}">
                <a16:creationId xmlns:a16="http://schemas.microsoft.com/office/drawing/2014/main" id="{010A679B-63C1-48DA-8052-71C1A7F621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871" y="1241196"/>
            <a:ext cx="4733491" cy="477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1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>
        <p14:vortex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תמונה 19">
            <a:extLst>
              <a:ext uri="{FF2B5EF4-FFF2-40B4-BE49-F238E27FC236}">
                <a16:creationId xmlns:a16="http://schemas.microsoft.com/office/drawing/2014/main" id="{19552C88-31FF-4BCA-9027-CBC471E2A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07" y="2076934"/>
            <a:ext cx="3960440" cy="3742148"/>
          </a:xfrm>
          <a:prstGeom prst="rect">
            <a:avLst/>
          </a:prstGeom>
        </p:spPr>
      </p:pic>
      <p:sp>
        <p:nvSpPr>
          <p:cNvPr id="17" name="מלבן 16">
            <a:extLst>
              <a:ext uri="{FF2B5EF4-FFF2-40B4-BE49-F238E27FC236}">
                <a16:creationId xmlns:a16="http://schemas.microsoft.com/office/drawing/2014/main" id="{504C55D3-C37D-48BA-933C-F9E92D0C6A89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611039" y="254909"/>
            <a:ext cx="105401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Recurring rules and deviations</a:t>
            </a:r>
            <a:endParaRPr lang="he-IL" sz="3500" b="1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B69D1-ED18-4F06-A902-39D419F12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439" y="1384659"/>
            <a:ext cx="7274157" cy="4514439"/>
          </a:xfrm>
        </p:spPr>
        <p:txBody>
          <a:bodyPr vert="horz" lIns="91440" tIns="45720" rIns="91440" bIns="45720" rtlCol="1">
            <a:normAutofit/>
          </a:bodyPr>
          <a:lstStyle/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Problem context- CFO or internal auditors can have smart tools to discover frauds or mistakes in prices, contracts, finances.</a:t>
            </a:r>
          </a:p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Problem motivation- currently in SMBS organizations this work is done manually.    </a:t>
            </a:r>
            <a:endParaRPr lang="he-IL" sz="28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sp>
        <p:nvSpPr>
          <p:cNvPr id="16" name="מלבן 15">
            <a:extLst>
              <a:ext uri="{FF2B5EF4-FFF2-40B4-BE49-F238E27FC236}">
                <a16:creationId xmlns:a16="http://schemas.microsoft.com/office/drawing/2014/main" id="{88140134-38A5-44FB-A1D8-64660AAF3883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8" name="מלבן 17">
            <a:extLst>
              <a:ext uri="{FF2B5EF4-FFF2-40B4-BE49-F238E27FC236}">
                <a16:creationId xmlns:a16="http://schemas.microsoft.com/office/drawing/2014/main" id="{A9C0387D-8D41-4D1A-9945-4342695957E6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9" name="תמונה 18">
            <a:extLst>
              <a:ext uri="{FF2B5EF4-FFF2-40B4-BE49-F238E27FC236}">
                <a16:creationId xmlns:a16="http://schemas.microsoft.com/office/drawing/2014/main" id="{C0EC7747-4BDF-4A04-8EB0-A738B9E1E9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104861"/>
      </p:ext>
    </p:extLst>
  </p:cSld>
  <p:clrMapOvr>
    <a:masterClrMapping/>
  </p:clrMapOvr>
  <p:transition spd="med">
    <p:wipe dir="r"/>
  </p:transition>
  <p:extLst mod="1">
    <p:ext uri="{6950BFC3-D8DA-4A85-94F7-54DA5524770B}">
      <p188:commentRel xmlns:p188="http://schemas.microsoft.com/office/powerpoint/2018/8/main" xmlns="" r:id="rId4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תמונה 19">
            <a:extLst>
              <a:ext uri="{FF2B5EF4-FFF2-40B4-BE49-F238E27FC236}">
                <a16:creationId xmlns:a16="http://schemas.microsoft.com/office/drawing/2014/main" id="{19552C88-31FF-4BCA-9027-CBC471E2A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07" y="2076934"/>
            <a:ext cx="3960440" cy="3742148"/>
          </a:xfrm>
          <a:prstGeom prst="rect">
            <a:avLst/>
          </a:prstGeom>
        </p:spPr>
      </p:pic>
      <p:sp>
        <p:nvSpPr>
          <p:cNvPr id="17" name="מלבן 16">
            <a:extLst>
              <a:ext uri="{FF2B5EF4-FFF2-40B4-BE49-F238E27FC236}">
                <a16:creationId xmlns:a16="http://schemas.microsoft.com/office/drawing/2014/main" id="{504C55D3-C37D-48BA-933C-F9E92D0C6A89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611039" y="254909"/>
            <a:ext cx="10540141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6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Financially risky customers can be identified.</a:t>
            </a:r>
            <a:endParaRPr lang="he-IL" sz="3500" b="1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B69D1-ED18-4F06-A902-39D419F12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439" y="1384659"/>
            <a:ext cx="7274157" cy="4514439"/>
          </a:xfrm>
        </p:spPr>
        <p:txBody>
          <a:bodyPr vert="horz" lIns="91440" tIns="45720" rIns="91440" bIns="45720" rtlCol="1">
            <a:normAutofit/>
          </a:bodyPr>
          <a:lstStyle/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Problem context- CMO or Sales internal auditors can have smart tools to discover financial risky costumers.</a:t>
            </a:r>
          </a:p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Problem motivation- currently in SMBS organizations this work is done manually.</a:t>
            </a:r>
            <a:endParaRPr lang="he-IL" sz="28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sp>
        <p:nvSpPr>
          <p:cNvPr id="16" name="מלבן 15">
            <a:extLst>
              <a:ext uri="{FF2B5EF4-FFF2-40B4-BE49-F238E27FC236}">
                <a16:creationId xmlns:a16="http://schemas.microsoft.com/office/drawing/2014/main" id="{88140134-38A5-44FB-A1D8-64660AAF3883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8" name="מלבן 17">
            <a:extLst>
              <a:ext uri="{FF2B5EF4-FFF2-40B4-BE49-F238E27FC236}">
                <a16:creationId xmlns:a16="http://schemas.microsoft.com/office/drawing/2014/main" id="{A9C0387D-8D41-4D1A-9945-4342695957E6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9" name="תמונה 18">
            <a:extLst>
              <a:ext uri="{FF2B5EF4-FFF2-40B4-BE49-F238E27FC236}">
                <a16:creationId xmlns:a16="http://schemas.microsoft.com/office/drawing/2014/main" id="{C0EC7747-4BDF-4A04-8EB0-A738B9E1E9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09618"/>
      </p:ext>
    </p:extLst>
  </p:cSld>
  <p:clrMapOvr>
    <a:masterClrMapping/>
  </p:clrMapOvr>
  <p:transition spd="med">
    <p:wipe dir="r"/>
  </p:transition>
  <p:extLst mod="1">
    <p:ext uri="{6950BFC3-D8DA-4A85-94F7-54DA5524770B}">
      <p188:commentRel xmlns:p188="http://schemas.microsoft.com/office/powerpoint/2018/8/main" xmlns="" r:id="rId4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מלבן 11">
            <a:extLst>
              <a:ext uri="{FF2B5EF4-FFF2-40B4-BE49-F238E27FC236}">
                <a16:creationId xmlns:a16="http://schemas.microsoft.com/office/drawing/2014/main" id="{497DD866-F896-45AB-B833-1A61ABB08251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id="{F13EE755-F0A8-4FEC-BC94-A84AD54B3548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5" name="מלבן 14">
            <a:extLst>
              <a:ext uri="{FF2B5EF4-FFF2-40B4-BE49-F238E27FC236}">
                <a16:creationId xmlns:a16="http://schemas.microsoft.com/office/drawing/2014/main" id="{21F9215E-50B1-4902-A02B-2005526FC899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6" name="תמונה 15">
            <a:extLst>
              <a:ext uri="{FF2B5EF4-FFF2-40B4-BE49-F238E27FC236}">
                <a16:creationId xmlns:a16="http://schemas.microsoft.com/office/drawing/2014/main" id="{0CD2635F-A1B6-4416-B3E5-8C1C53873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593962" y="-2691"/>
            <a:ext cx="10999164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200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Accessibility of All Organizational Systems from the Web, Anywhere and at Any Time</a:t>
            </a:r>
            <a:endParaRPr lang="he-IL" sz="32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pic>
        <p:nvPicPr>
          <p:cNvPr id="5" name="תמונה 4">
            <a:extLst>
              <a:ext uri="{FF2B5EF4-FFF2-40B4-BE49-F238E27FC236}">
                <a16:creationId xmlns:a16="http://schemas.microsoft.com/office/drawing/2014/main" id="{5F0FCFC8-EF0F-4192-B08A-CB8EB1F7A0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4782" y="1184694"/>
            <a:ext cx="6277525" cy="4471150"/>
          </a:xfrm>
          <a:prstGeom prst="rect">
            <a:avLst/>
          </a:prstGeom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</p:pic>
      <p:sp>
        <p:nvSpPr>
          <p:cNvPr id="18" name="משולש שווה-שוקיים 17">
            <a:hlinkClick r:id="rId4"/>
            <a:extLst>
              <a:ext uri="{FF2B5EF4-FFF2-40B4-BE49-F238E27FC236}">
                <a16:creationId xmlns:a16="http://schemas.microsoft.com/office/drawing/2014/main" id="{5482EE21-8749-42B0-BA9B-693DAA21AC5F}"/>
              </a:ext>
            </a:extLst>
          </p:cNvPr>
          <p:cNvSpPr/>
          <p:nvPr/>
        </p:nvSpPr>
        <p:spPr>
          <a:xfrm rot="16200000">
            <a:off x="5885070" y="3137774"/>
            <a:ext cx="792869" cy="673001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63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13623623"/>
      </p:ext>
    </p:extLst>
  </p:cSld>
  <p:clrMapOvr>
    <a:masterClrMapping/>
  </p:clrMapOvr>
  <p:transition spd="med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מלבן 8">
            <a:extLst>
              <a:ext uri="{FF2B5EF4-FFF2-40B4-BE49-F238E27FC236}">
                <a16:creationId xmlns:a16="http://schemas.microsoft.com/office/drawing/2014/main" id="{DAAFD1F2-C196-43E7-998B-7779B7DAC92E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0" name="מלבן 9">
            <a:extLst>
              <a:ext uri="{FF2B5EF4-FFF2-40B4-BE49-F238E27FC236}">
                <a16:creationId xmlns:a16="http://schemas.microsoft.com/office/drawing/2014/main" id="{4EBCD652-A805-4DD9-9E40-E3C7BB1B3527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1" name="מלבן 10">
            <a:extLst>
              <a:ext uri="{FF2B5EF4-FFF2-40B4-BE49-F238E27FC236}">
                <a16:creationId xmlns:a16="http://schemas.microsoft.com/office/drawing/2014/main" id="{E6036F6E-74AA-40CF-ACDB-5F3164202F2F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2" name="תמונה 11">
            <a:extLst>
              <a:ext uri="{FF2B5EF4-FFF2-40B4-BE49-F238E27FC236}">
                <a16:creationId xmlns:a16="http://schemas.microsoft.com/office/drawing/2014/main" id="{E674D61E-3FA0-40F2-A238-C79D365FA2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D30CA6A-8F9C-4C58-AE2E-5BC5D9AA6C6D}"/>
              </a:ext>
            </a:extLst>
          </p:cNvPr>
          <p:cNvSpPr txBox="1"/>
          <p:nvPr/>
        </p:nvSpPr>
        <p:spPr>
          <a:xfrm>
            <a:off x="539031" y="260526"/>
            <a:ext cx="10999164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BI Systems for Decision-making </a:t>
            </a:r>
            <a:endParaRPr lang="he-IL" sz="35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pic>
        <p:nvPicPr>
          <p:cNvPr id="4" name="תמונה 3">
            <a:hlinkClick r:id="rId3"/>
            <a:extLst>
              <a:ext uri="{FF2B5EF4-FFF2-40B4-BE49-F238E27FC236}">
                <a16:creationId xmlns:a16="http://schemas.microsoft.com/office/drawing/2014/main" id="{A85028F7-58CD-4416-ABDD-08DCF34251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39231" y="1151994"/>
            <a:ext cx="7919122" cy="44711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משולש שווה-שוקיים 16">
            <a:hlinkClick r:id="rId3"/>
            <a:extLst>
              <a:ext uri="{FF2B5EF4-FFF2-40B4-BE49-F238E27FC236}">
                <a16:creationId xmlns:a16="http://schemas.microsoft.com/office/drawing/2014/main" id="{516644A3-73B9-4E38-AE26-B7F5F480BD59}"/>
              </a:ext>
            </a:extLst>
          </p:cNvPr>
          <p:cNvSpPr/>
          <p:nvPr/>
        </p:nvSpPr>
        <p:spPr>
          <a:xfrm rot="16200000">
            <a:off x="5885070" y="3137774"/>
            <a:ext cx="792869" cy="673001"/>
          </a:xfrm>
          <a:prstGeom prst="triangle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63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66629832"/>
      </p:ext>
    </p:extLst>
  </p:cSld>
  <p:clrMapOvr>
    <a:masterClrMapping/>
  </p:clrMapOvr>
  <p:transition spd="med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מלבן 10">
            <a:extLst>
              <a:ext uri="{FF2B5EF4-FFF2-40B4-BE49-F238E27FC236}">
                <a16:creationId xmlns:a16="http://schemas.microsoft.com/office/drawing/2014/main" id="{BC4B3636-5EBD-42A2-BD0A-0CED6C14B237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2" name="מלבן 11">
            <a:extLst>
              <a:ext uri="{FF2B5EF4-FFF2-40B4-BE49-F238E27FC236}">
                <a16:creationId xmlns:a16="http://schemas.microsoft.com/office/drawing/2014/main" id="{9CDFF487-0B42-4E02-A53F-FE0AEED404A9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id="{728C4FD5-0387-462F-8DFE-5C21732B4560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5" name="תמונה 14">
            <a:extLst>
              <a:ext uri="{FF2B5EF4-FFF2-40B4-BE49-F238E27FC236}">
                <a16:creationId xmlns:a16="http://schemas.microsoft.com/office/drawing/2014/main" id="{03F18EC8-C6AA-4EDB-A653-93869214225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440049" y="73954"/>
            <a:ext cx="10999164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dirty="0">
                <a:solidFill>
                  <a:schemeClr val="bg1"/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Costumer story </a:t>
            </a:r>
            <a:endParaRPr lang="he-IL" sz="3500" dirty="0">
              <a:solidFill>
                <a:schemeClr val="bg1"/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91D49B8-B569-422A-A111-B187B65D4BA5}"/>
              </a:ext>
            </a:extLst>
          </p:cNvPr>
          <p:cNvSpPr/>
          <p:nvPr/>
        </p:nvSpPr>
        <p:spPr>
          <a:xfrm>
            <a:off x="4366485" y="2844205"/>
            <a:ext cx="3229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L" sz="1800" u="sng" dirty="0">
                <a:solidFill>
                  <a:srgbClr val="0000FF"/>
                </a:solidFill>
                <a:latin typeface="Calibri" panose="020F0502020204030204" pitchFamily="34" charset="0"/>
                <a:ea typeface="Times New Roman" panose="02020603050405020304" pitchFamily="18" charset="0"/>
                <a:hlinkClick r:id="rId3"/>
              </a:rPr>
              <a:t>https://youtu.be/ZwEbok8oNrY</a:t>
            </a:r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3688163492"/>
      </p:ext>
    </p:extLst>
  </p:cSld>
  <p:clrMapOvr>
    <a:masterClrMapping/>
  </p:clrMapOvr>
  <p:transition spd="med">
    <p:wipe dir="r"/>
  </p:transition>
  <p:extLst mod="1">
    <p:ext uri="{6950BFC3-D8DA-4A85-94F7-54DA5524770B}">
      <p188:commentRel xmlns:p188="http://schemas.microsoft.com/office/powerpoint/2018/8/main" xmlns="" r:id="rId4"/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מלבן 10">
            <a:extLst>
              <a:ext uri="{FF2B5EF4-FFF2-40B4-BE49-F238E27FC236}">
                <a16:creationId xmlns:a16="http://schemas.microsoft.com/office/drawing/2014/main" id="{926ED91D-6CB4-4FD5-AB08-984DF4018265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2" name="מלבן 11">
            <a:extLst>
              <a:ext uri="{FF2B5EF4-FFF2-40B4-BE49-F238E27FC236}">
                <a16:creationId xmlns:a16="http://schemas.microsoft.com/office/drawing/2014/main" id="{B61163AB-5990-4708-A67D-623E6FDE602F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3" name="מלבן 12">
            <a:extLst>
              <a:ext uri="{FF2B5EF4-FFF2-40B4-BE49-F238E27FC236}">
                <a16:creationId xmlns:a16="http://schemas.microsoft.com/office/drawing/2014/main" id="{A4E9C354-4778-439A-B0B1-963B61735D9D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4" name="תמונה 13">
            <a:extLst>
              <a:ext uri="{FF2B5EF4-FFF2-40B4-BE49-F238E27FC236}">
                <a16:creationId xmlns:a16="http://schemas.microsoft.com/office/drawing/2014/main" id="{CF3C6F39-DE80-4474-97ED-6BC024BF32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3EFBB2-4B7A-49BD-B575-CCB47DE2D9ED}"/>
              </a:ext>
            </a:extLst>
          </p:cNvPr>
          <p:cNvSpPr txBox="1"/>
          <p:nvPr/>
        </p:nvSpPr>
        <p:spPr>
          <a:xfrm>
            <a:off x="419527" y="247167"/>
            <a:ext cx="10999164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Summary</a:t>
            </a:r>
            <a:endParaRPr lang="he-IL" sz="35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86632-A9F8-4F16-B25C-3D36176F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528" y="1409602"/>
            <a:ext cx="10999164" cy="2400206"/>
          </a:xfrm>
        </p:spPr>
        <p:txBody>
          <a:bodyPr>
            <a:normAutofit lnSpcReduction="10000"/>
          </a:bodyPr>
          <a:lstStyle/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Data in an organization’s ERP systems is the new oil.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Groundbreaking insights can be generated using basic performance assessment tools and machine learning.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The insights should be made accessible to decision-makers in a user-friendly and available format, and suitable for the relevant platform.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We are looking for the way to enable new models </a:t>
            </a:r>
            <a:r>
              <a:rPr lang="en-US" sz="230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with this data.</a:t>
            </a:r>
            <a:endParaRPr lang="en-US" sz="23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pic>
        <p:nvPicPr>
          <p:cNvPr id="9" name="תמונה 8">
            <a:extLst>
              <a:ext uri="{FF2B5EF4-FFF2-40B4-BE49-F238E27FC236}">
                <a16:creationId xmlns:a16="http://schemas.microsoft.com/office/drawing/2014/main" id="{CB29548C-AFE3-4935-A770-46E5E5648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848" y="3687312"/>
            <a:ext cx="5946060" cy="283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942320"/>
      </p:ext>
    </p:extLst>
  </p:cSld>
  <p:clrMapOvr>
    <a:masterClrMapping/>
  </p:clrMapOvr>
  <p:transition spd="med">
    <p:wipe dir="r"/>
  </p:transition>
  <p:extLst>
    <p:ext uri="{6950BFC3-D8DA-4A85-94F7-54DA5524770B}">
      <p188:commentRel xmlns:p188="http://schemas.microsoft.com/office/powerpoint/2018/8/main" xmlns="" r:id="rId4"/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תמונה 9">
            <a:extLst>
              <a:ext uri="{FF2B5EF4-FFF2-40B4-BE49-F238E27FC236}">
                <a16:creationId xmlns:a16="http://schemas.microsoft.com/office/drawing/2014/main" id="{1C5FF5D3-5A29-4F7E-9E01-34D588379C3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320"/>
            <a:ext cx="11879263" cy="6840217"/>
          </a:xfrm>
          <a:prstGeom prst="rect">
            <a:avLst/>
          </a:prstGeom>
        </p:spPr>
      </p:pic>
      <p:sp>
        <p:nvSpPr>
          <p:cNvPr id="13" name="TextBox 7">
            <a:extLst>
              <a:ext uri="{FF2B5EF4-FFF2-40B4-BE49-F238E27FC236}">
                <a16:creationId xmlns:a16="http://schemas.microsoft.com/office/drawing/2014/main" id="{C8675991-46AC-4164-8EDC-3D28D950C89F}"/>
              </a:ext>
            </a:extLst>
          </p:cNvPr>
          <p:cNvSpPr txBox="1"/>
          <p:nvPr/>
        </p:nvSpPr>
        <p:spPr>
          <a:xfrm>
            <a:off x="4787503" y="341055"/>
            <a:ext cx="2808312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/>
            <a:r>
              <a:rPr lang="en-US" sz="3500" dirty="0">
                <a:solidFill>
                  <a:schemeClr val="bg1"/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Stay in touch!</a:t>
            </a:r>
            <a:endParaRPr lang="he-IL" sz="3500" dirty="0">
              <a:solidFill>
                <a:schemeClr val="bg1"/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C256FD14-FC66-4299-821C-CE5E638E19E1}"/>
              </a:ext>
            </a:extLst>
          </p:cNvPr>
          <p:cNvSpPr txBox="1"/>
          <p:nvPr/>
        </p:nvSpPr>
        <p:spPr>
          <a:xfrm>
            <a:off x="4355455" y="971997"/>
            <a:ext cx="348335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000" u="sng" dirty="0">
                <a:solidFill>
                  <a:schemeClr val="bg1"/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aa@H-erp.co.il</a:t>
            </a:r>
            <a:endParaRPr lang="he-IL" sz="4000" u="sng" dirty="0">
              <a:solidFill>
                <a:schemeClr val="bg1"/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34319463"/>
      </p:ext>
    </p:extLst>
  </p:cSld>
  <p:clrMapOvr>
    <a:masterClrMapping/>
  </p:clrMapOvr>
  <p:transition spd="med"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מלבן 11">
            <a:extLst>
              <a:ext uri="{FF2B5EF4-FFF2-40B4-BE49-F238E27FC236}">
                <a16:creationId xmlns:a16="http://schemas.microsoft.com/office/drawing/2014/main" id="{497DD866-F896-45AB-B833-1A61ABB08251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id="{F13EE755-F0A8-4FEC-BC94-A84AD54B3548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5" name="מלבן 14">
            <a:extLst>
              <a:ext uri="{FF2B5EF4-FFF2-40B4-BE49-F238E27FC236}">
                <a16:creationId xmlns:a16="http://schemas.microsoft.com/office/drawing/2014/main" id="{21F9215E-50B1-4902-A02B-2005526FC899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6" name="תמונה 15">
            <a:extLst>
              <a:ext uri="{FF2B5EF4-FFF2-40B4-BE49-F238E27FC236}">
                <a16:creationId xmlns:a16="http://schemas.microsoft.com/office/drawing/2014/main" id="{0CD2635F-A1B6-4416-B3E5-8C1C53873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593963" y="221106"/>
            <a:ext cx="10999164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A Bit About Me</a:t>
            </a:r>
            <a:endParaRPr lang="he-IL" sz="35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F685CA-0FC4-4A45-941D-AE779908D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 </a:t>
            </a:r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666E8-D5A2-4EF8-8CB3-3B0A69733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963" y="1433898"/>
            <a:ext cx="10691337" cy="4514439"/>
          </a:xfrm>
        </p:spPr>
        <p:txBody>
          <a:bodyPr>
            <a:normAutofit fontScale="85000" lnSpcReduction="20000"/>
          </a:bodyPr>
          <a:lstStyle/>
          <a:p>
            <a:pPr algn="l" rtl="0"/>
            <a:r>
              <a:rPr lang="en-US" dirty="0"/>
              <a:t>Married + 4 children and a foster child, 4 dogs, 4 cats; living in </a:t>
            </a:r>
            <a:r>
              <a:rPr lang="en-US" dirty="0" err="1"/>
              <a:t>Gilon</a:t>
            </a:r>
            <a:r>
              <a:rPr lang="en-US" dirty="0"/>
              <a:t> in the Western Galilee </a:t>
            </a:r>
          </a:p>
          <a:p>
            <a:pPr algn="l" rtl="0"/>
            <a:r>
              <a:rPr lang="en-US" dirty="0"/>
              <a:t>PhD in Industrial Engineering and Management and Information Systems (Technion, MIT)</a:t>
            </a:r>
          </a:p>
          <a:p>
            <a:pPr algn="l" rtl="0"/>
            <a:r>
              <a:rPr lang="en-US" dirty="0"/>
              <a:t>Previously: Naval Major (res.), CEO of the Yedioth Group, CEO of </a:t>
            </a:r>
            <a:r>
              <a:rPr lang="en-US" dirty="0" err="1"/>
              <a:t>Omninet</a:t>
            </a:r>
            <a:r>
              <a:rPr lang="en-US" dirty="0"/>
              <a:t> Capital</a:t>
            </a:r>
          </a:p>
          <a:p>
            <a:pPr algn="l" rtl="0"/>
            <a:r>
              <a:rPr lang="en-US" dirty="0"/>
              <a:t>Visiting Professor in the Faculty of Industrial Engineering and Management at the Technion</a:t>
            </a:r>
          </a:p>
          <a:p>
            <a:pPr algn="l" rtl="0"/>
            <a:r>
              <a:rPr lang="en-US" dirty="0"/>
              <a:t>CEO of the H-ERP Group, providing ERP platforms (40,000 SMBs/SMEs). Part of </a:t>
            </a:r>
            <a:r>
              <a:rPr lang="en-US" dirty="0" err="1"/>
              <a:t>Hilan</a:t>
            </a:r>
            <a:r>
              <a:rPr lang="en-US" dirty="0"/>
              <a:t> Group.</a:t>
            </a:r>
          </a:p>
          <a:p>
            <a:pPr algn="l" rtl="0"/>
            <a:r>
              <a:rPr lang="en-US" dirty="0"/>
              <a:t>Marathon runner, triathlete and Iron Man </a:t>
            </a:r>
            <a:r>
              <a:rPr lang="he-IL" dirty="0">
                <a:sym typeface="Wingdings" panose="05000000000000000000" pitchFamily="2" charset="2"/>
              </a:rPr>
              <a:t></a:t>
            </a:r>
            <a:endParaRPr lang="he-IL" dirty="0"/>
          </a:p>
          <a:p>
            <a:endParaRPr lang="he-IL" dirty="0"/>
          </a:p>
          <a:p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3736344920"/>
      </p:ext>
    </p:extLst>
  </p:cSld>
  <p:clrMapOvr>
    <a:masterClrMapping/>
  </p:clrMapOvr>
  <p:transition spd="med">
    <p:wipe dir="r"/>
  </p:transition>
  <p:extLst>
    <p:ext uri="{6950BFC3-D8DA-4A85-94F7-54DA5524770B}">
      <p188:commentRel xmlns:p188="http://schemas.microsoft.com/office/powerpoint/2018/8/main" xmlns="" r:id="rId3"/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מלבן 11">
            <a:extLst>
              <a:ext uri="{FF2B5EF4-FFF2-40B4-BE49-F238E27FC236}">
                <a16:creationId xmlns:a16="http://schemas.microsoft.com/office/drawing/2014/main" id="{497DD866-F896-45AB-B833-1A61ABB08251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id="{F13EE755-F0A8-4FEC-BC94-A84AD54B3548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5" name="מלבן 14">
            <a:extLst>
              <a:ext uri="{FF2B5EF4-FFF2-40B4-BE49-F238E27FC236}">
                <a16:creationId xmlns:a16="http://schemas.microsoft.com/office/drawing/2014/main" id="{21F9215E-50B1-4902-A02B-2005526FC899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6" name="תמונה 15">
            <a:extLst>
              <a:ext uri="{FF2B5EF4-FFF2-40B4-BE49-F238E27FC236}">
                <a16:creationId xmlns:a16="http://schemas.microsoft.com/office/drawing/2014/main" id="{0CD2635F-A1B6-4416-B3E5-8C1C53873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1F685CA-0FC4-4A45-941D-AE779908D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 </a:t>
            </a:r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666E8-D5A2-4EF8-8CB3-3B0A69733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963" y="1433898"/>
            <a:ext cx="10691337" cy="4514439"/>
          </a:xfrm>
        </p:spPr>
        <p:txBody>
          <a:bodyPr>
            <a:normAutofit/>
          </a:bodyPr>
          <a:lstStyle/>
          <a:p>
            <a:endParaRPr lang="he-IL" dirty="0"/>
          </a:p>
          <a:p>
            <a:endParaRPr lang="en-IL" dirty="0"/>
          </a:p>
        </p:txBody>
      </p:sp>
      <p:pic>
        <p:nvPicPr>
          <p:cNvPr id="9" name="2ADC9290-4400-49EE-B02A-8B8E470B00DA" descr="2ADC9290-4400-49EE-B02A-8B8E470B00DA">
            <a:extLst>
              <a:ext uri="{FF2B5EF4-FFF2-40B4-BE49-F238E27FC236}">
                <a16:creationId xmlns:a16="http://schemas.microsoft.com/office/drawing/2014/main" id="{C3FA0042-0CE6-43FA-A1B0-5FBAB7BEA0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997" y="1017985"/>
            <a:ext cx="2619522" cy="2619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A picture containing tennis, track and field, outdoor, person&#10;&#10;Description automatically generated">
            <a:extLst>
              <a:ext uri="{FF2B5EF4-FFF2-40B4-BE49-F238E27FC236}">
                <a16:creationId xmlns:a16="http://schemas.microsoft.com/office/drawing/2014/main" id="{3AB6F60D-7C65-46B0-9451-437C4A5E33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" y="1017985"/>
            <a:ext cx="2251415" cy="33771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5DA8EB-CAF5-40CB-B054-A31A1AC9AA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473" y="3683823"/>
            <a:ext cx="761810" cy="76181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6570D0F-A495-48F1-9424-88C3E88318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906" y="1046102"/>
            <a:ext cx="3830585" cy="2553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8677A-3674-46D4-AC3D-BA45D28E1AF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8574" y="3592806"/>
            <a:ext cx="3259530" cy="244464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248CCDB-8C32-492C-B939-1A25FE70E92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822" y="3604589"/>
            <a:ext cx="3580656" cy="2388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183637"/>
      </p:ext>
    </p:extLst>
  </p:cSld>
  <p:clrMapOvr>
    <a:masterClrMapping/>
  </p:clrMapOvr>
  <p:transition spd="med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מלבן 11">
            <a:extLst>
              <a:ext uri="{FF2B5EF4-FFF2-40B4-BE49-F238E27FC236}">
                <a16:creationId xmlns:a16="http://schemas.microsoft.com/office/drawing/2014/main" id="{497DD866-F896-45AB-B833-1A61ABB08251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id="{F13EE755-F0A8-4FEC-BC94-A84AD54B3548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5" name="מלבן 14">
            <a:extLst>
              <a:ext uri="{FF2B5EF4-FFF2-40B4-BE49-F238E27FC236}">
                <a16:creationId xmlns:a16="http://schemas.microsoft.com/office/drawing/2014/main" id="{21F9215E-50B1-4902-A02B-2005526FC899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6" name="תמונה 15">
            <a:extLst>
              <a:ext uri="{FF2B5EF4-FFF2-40B4-BE49-F238E27FC236}">
                <a16:creationId xmlns:a16="http://schemas.microsoft.com/office/drawing/2014/main" id="{0CD2635F-A1B6-4416-B3E5-8C1C5387334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593963" y="221106"/>
            <a:ext cx="10999164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H-ERP</a:t>
            </a:r>
            <a:endParaRPr lang="he-IL" sz="35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F685CA-0FC4-4A45-941D-AE779908D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 dirty="0"/>
              <a:t> </a:t>
            </a:r>
            <a:endParaRPr lang="en-I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A666E8-D5A2-4EF8-8CB3-3B0A69733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963" y="1433898"/>
            <a:ext cx="10691337" cy="4514439"/>
          </a:xfrm>
        </p:spPr>
        <p:txBody>
          <a:bodyPr>
            <a:normAutofit/>
          </a:bodyPr>
          <a:lstStyle/>
          <a:p>
            <a:pPr algn="l" rtl="0"/>
            <a:r>
              <a:rPr lang="en-US" dirty="0"/>
              <a:t>Established back in the 80’</a:t>
            </a:r>
          </a:p>
          <a:p>
            <a:pPr algn="l" rtl="0"/>
            <a:r>
              <a:rPr lang="en-US" dirty="0"/>
              <a:t>Providing ERP solution</a:t>
            </a:r>
          </a:p>
          <a:p>
            <a:pPr algn="l" rtl="0"/>
            <a:r>
              <a:rPr lang="en-US" dirty="0"/>
              <a:t>Windows/WEB</a:t>
            </a:r>
          </a:p>
          <a:p>
            <a:pPr algn="l" rtl="0"/>
            <a:r>
              <a:rPr lang="en-US" dirty="0"/>
              <a:t>40,0000 SMBS/SMES- 80% located in Israel . The rest in Europe and US.</a:t>
            </a:r>
          </a:p>
          <a:p>
            <a:pPr algn="l" rtl="0"/>
            <a:r>
              <a:rPr lang="en-US" dirty="0"/>
              <a:t>Most are private owned/ family business 10-100 employees.</a:t>
            </a:r>
          </a:p>
          <a:p>
            <a:pPr marL="0" indent="0" algn="l" rtl="0">
              <a:buNone/>
            </a:pPr>
            <a:endParaRPr lang="en-US" dirty="0"/>
          </a:p>
          <a:p>
            <a:pPr marL="0" indent="0">
              <a:buNone/>
            </a:pPr>
            <a:endParaRPr lang="he-IL" dirty="0"/>
          </a:p>
          <a:p>
            <a:endParaRPr lang="en-IL" dirty="0"/>
          </a:p>
        </p:txBody>
      </p:sp>
    </p:spTree>
    <p:extLst>
      <p:ext uri="{BB962C8B-B14F-4D97-AF65-F5344CB8AC3E}">
        <p14:creationId xmlns:p14="http://schemas.microsoft.com/office/powerpoint/2010/main" val="3992378309"/>
      </p:ext>
    </p:extLst>
  </p:cSld>
  <p:clrMapOvr>
    <a:masterClrMapping/>
  </p:clrMapOvr>
  <p:transition spd="med">
    <p:wipe dir="r"/>
  </p:transition>
  <p:extLst>
    <p:ext uri="{6950BFC3-D8DA-4A85-94F7-54DA5524770B}">
      <p188:commentRel xmlns:p188="http://schemas.microsoft.com/office/powerpoint/2018/8/main" xmlns="" r:id="rId3"/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מלבן 12">
            <a:extLst>
              <a:ext uri="{FF2B5EF4-FFF2-40B4-BE49-F238E27FC236}">
                <a16:creationId xmlns:a16="http://schemas.microsoft.com/office/drawing/2014/main" id="{07484E51-B4B5-46CF-ADE9-9F7B8A33874D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4" name="מלבן 13">
            <a:extLst>
              <a:ext uri="{FF2B5EF4-FFF2-40B4-BE49-F238E27FC236}">
                <a16:creationId xmlns:a16="http://schemas.microsoft.com/office/drawing/2014/main" id="{9273D6E1-C505-4003-A39D-7A6AE8F77A65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5" name="מלבן 14">
            <a:extLst>
              <a:ext uri="{FF2B5EF4-FFF2-40B4-BE49-F238E27FC236}">
                <a16:creationId xmlns:a16="http://schemas.microsoft.com/office/drawing/2014/main" id="{F02A0245-C873-4BD1-B071-7CD0050DAE45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6" name="תמונה 15">
            <a:extLst>
              <a:ext uri="{FF2B5EF4-FFF2-40B4-BE49-F238E27FC236}">
                <a16:creationId xmlns:a16="http://schemas.microsoft.com/office/drawing/2014/main" id="{9170F49E-09B0-44EF-BAFC-B5DFFC6D7D0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A1AEF02-14AF-481D-9F90-F31A6E0013C0}"/>
              </a:ext>
            </a:extLst>
          </p:cNvPr>
          <p:cNvSpPr txBox="1"/>
          <p:nvPr/>
        </p:nvSpPr>
        <p:spPr>
          <a:xfrm>
            <a:off x="419527" y="181210"/>
            <a:ext cx="10999164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40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An Organization’s ERP System</a:t>
            </a:r>
            <a:endParaRPr lang="he-IL" sz="40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60B16F-C168-41F6-B8CF-28AFD1622E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27863" y="1432983"/>
            <a:ext cx="3528392" cy="4155083"/>
          </a:xfrm>
        </p:spPr>
        <p:txBody>
          <a:bodyPr>
            <a:normAutofit fontScale="92500"/>
          </a:bodyPr>
          <a:lstStyle/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Accounting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Inventory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Production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Marketing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Procurement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Distribution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Human resources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Client management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And more ...</a:t>
            </a:r>
            <a:endParaRPr lang="he-IL" sz="23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pic>
        <p:nvPicPr>
          <p:cNvPr id="9" name="גרפיקה 8">
            <a:extLst>
              <a:ext uri="{FF2B5EF4-FFF2-40B4-BE49-F238E27FC236}">
                <a16:creationId xmlns:a16="http://schemas.microsoft.com/office/drawing/2014/main" id="{2D0EFE6C-8ABF-49DB-964C-113FAE9B75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915295" y="2052117"/>
            <a:ext cx="5384871" cy="4073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581360"/>
      </p:ext>
    </p:extLst>
  </p:cSld>
  <p:clrMapOvr>
    <a:masterClrMapping/>
  </p:clrMapOvr>
  <p:transition spd="med">
    <p:wipe dir="r"/>
  </p:transition>
  <p:extLst>
    <p:ext uri="{6950BFC3-D8DA-4A85-94F7-54DA5524770B}">
      <p188:commentRel xmlns:p188="http://schemas.microsoft.com/office/powerpoint/2018/8/main" xmlns="" r:id="rId5"/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מלבן 4">
            <a:extLst>
              <a:ext uri="{FF2B5EF4-FFF2-40B4-BE49-F238E27FC236}">
                <a16:creationId xmlns:a16="http://schemas.microsoft.com/office/drawing/2014/main" id="{34D422D8-226C-4A0A-A5BC-1986140F3F4F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6" name="מלבן 5">
            <a:extLst>
              <a:ext uri="{FF2B5EF4-FFF2-40B4-BE49-F238E27FC236}">
                <a16:creationId xmlns:a16="http://schemas.microsoft.com/office/drawing/2014/main" id="{B23922F6-8D13-44C2-8860-026DD27387EE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7" name="מלבן 6">
            <a:extLst>
              <a:ext uri="{FF2B5EF4-FFF2-40B4-BE49-F238E27FC236}">
                <a16:creationId xmlns:a16="http://schemas.microsoft.com/office/drawing/2014/main" id="{7B8D3D5C-EB4F-4E53-A0BE-383CA98DFBDC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6AECB171-5AE0-4CDF-99E4-7CED9272F25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4CE58D-C484-48C3-9EEE-8E76E845E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0535" y="-66049"/>
            <a:ext cx="10691337" cy="1140090"/>
          </a:xfrm>
        </p:spPr>
        <p:txBody>
          <a:bodyPr>
            <a:normAutofit fontScale="90000"/>
          </a:bodyPr>
          <a:lstStyle/>
          <a:p>
            <a:pPr rtl="0"/>
            <a:r>
              <a:rPr lang="en-US" sz="40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Information in the Service of Decision-making</a:t>
            </a:r>
            <a:endParaRPr lang="en-IL" sz="4000" b="1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pic>
        <p:nvPicPr>
          <p:cNvPr id="11" name="תמונה 10">
            <a:extLst>
              <a:ext uri="{FF2B5EF4-FFF2-40B4-BE49-F238E27FC236}">
                <a16:creationId xmlns:a16="http://schemas.microsoft.com/office/drawing/2014/main" id="{0F736A68-B521-45B4-BF90-A51D79DE903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19" y="1116393"/>
            <a:ext cx="11877660" cy="4650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079479"/>
      </p:ext>
    </p:extLst>
  </p:cSld>
  <p:clrMapOvr>
    <a:masterClrMapping/>
  </p:clrMapOvr>
  <p:transition spd="med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מלבן 10">
            <a:extLst>
              <a:ext uri="{FF2B5EF4-FFF2-40B4-BE49-F238E27FC236}">
                <a16:creationId xmlns:a16="http://schemas.microsoft.com/office/drawing/2014/main" id="{926ED91D-6CB4-4FD5-AB08-984DF4018265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2" name="מלבן 11">
            <a:extLst>
              <a:ext uri="{FF2B5EF4-FFF2-40B4-BE49-F238E27FC236}">
                <a16:creationId xmlns:a16="http://schemas.microsoft.com/office/drawing/2014/main" id="{B61163AB-5990-4708-A67D-623E6FDE602F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13" name="מלבן 12">
            <a:extLst>
              <a:ext uri="{FF2B5EF4-FFF2-40B4-BE49-F238E27FC236}">
                <a16:creationId xmlns:a16="http://schemas.microsoft.com/office/drawing/2014/main" id="{A4E9C354-4778-439A-B0B1-963B61735D9D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4" name="תמונה 13">
            <a:extLst>
              <a:ext uri="{FF2B5EF4-FFF2-40B4-BE49-F238E27FC236}">
                <a16:creationId xmlns:a16="http://schemas.microsoft.com/office/drawing/2014/main" id="{CF3C6F39-DE80-4474-97ED-6BC024BF32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3EFBB2-4B7A-49BD-B575-CCB47DE2D9ED}"/>
              </a:ext>
            </a:extLst>
          </p:cNvPr>
          <p:cNvSpPr txBox="1"/>
          <p:nvPr/>
        </p:nvSpPr>
        <p:spPr>
          <a:xfrm>
            <a:off x="208258" y="105640"/>
            <a:ext cx="11593288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What is expected of organizational information systems? </a:t>
            </a:r>
            <a:endParaRPr lang="he-IL" sz="3500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86632-A9F8-4F16-B25C-3D36176F0F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234" y="1409602"/>
            <a:ext cx="10691337" cy="2400206"/>
          </a:xfrm>
        </p:spPr>
        <p:txBody>
          <a:bodyPr>
            <a:normAutofit fontScale="92500" lnSpcReduction="10000"/>
          </a:bodyPr>
          <a:lstStyle/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What isn’t measured can’t be managed.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Present a set of metrics (KPI’s) and the state of the organization in accordance with goals set by management.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Present intelligent forecasts based on past data (demand forecasts, purchasing recommendations, inventory and dead inventory recommendations, potential customer churn, etc.). 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Be available from any platform at any time, including via web and mobile. </a:t>
            </a:r>
            <a:endParaRPr lang="he-IL" sz="23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pic>
        <p:nvPicPr>
          <p:cNvPr id="9" name="תמונה 8">
            <a:extLst>
              <a:ext uri="{FF2B5EF4-FFF2-40B4-BE49-F238E27FC236}">
                <a16:creationId xmlns:a16="http://schemas.microsoft.com/office/drawing/2014/main" id="{CB29548C-AFE3-4935-A770-46E5E5648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9848" y="3687312"/>
            <a:ext cx="5946060" cy="2836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438898"/>
      </p:ext>
    </p:extLst>
  </p:cSld>
  <p:clrMapOvr>
    <a:masterClrMapping/>
  </p:clrMapOvr>
  <p:transition spd="med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תמונה 19">
            <a:extLst>
              <a:ext uri="{FF2B5EF4-FFF2-40B4-BE49-F238E27FC236}">
                <a16:creationId xmlns:a16="http://schemas.microsoft.com/office/drawing/2014/main" id="{19552C88-31FF-4BCA-9027-CBC471E2A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07" y="2076934"/>
            <a:ext cx="3960440" cy="3742148"/>
          </a:xfrm>
          <a:prstGeom prst="rect">
            <a:avLst/>
          </a:prstGeom>
        </p:spPr>
      </p:pic>
      <p:sp>
        <p:nvSpPr>
          <p:cNvPr id="17" name="מלבן 16">
            <a:extLst>
              <a:ext uri="{FF2B5EF4-FFF2-40B4-BE49-F238E27FC236}">
                <a16:creationId xmlns:a16="http://schemas.microsoft.com/office/drawing/2014/main" id="{504C55D3-C37D-48BA-933C-F9E92D0C6A89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822890" y="-75784"/>
            <a:ext cx="10540141" cy="116955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The Corporate ERP System – an organizational neural network</a:t>
            </a:r>
            <a:endParaRPr lang="he-IL" sz="3500" b="1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B69D1-ED18-4F06-A902-39D419F12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439" y="1384659"/>
            <a:ext cx="7274157" cy="4514439"/>
          </a:xfrm>
        </p:spPr>
        <p:txBody>
          <a:bodyPr vert="horz" lIns="91440" tIns="45720" rIns="91440" bIns="45720" rtlCol="1">
            <a:normAutofit lnSpcReduction="10000"/>
          </a:bodyPr>
          <a:lstStyle/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financial transactions are recorded in the system.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inventory transactions are recorded in the system.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CRM transactions are recorded in the system.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financial dealings with suppliers are recorded in the system.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financial dealings with customers are recorded in the system.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production system activities are recorded in the system.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All supply chain and transportation activities are recorded in the system (SCM).</a:t>
            </a:r>
          </a:p>
          <a:p>
            <a:pPr algn="l" rtl="0"/>
            <a:r>
              <a:rPr lang="en-US" sz="23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And more ... </a:t>
            </a:r>
            <a:endParaRPr lang="he-IL" sz="23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sp>
        <p:nvSpPr>
          <p:cNvPr id="16" name="מלבן 15">
            <a:extLst>
              <a:ext uri="{FF2B5EF4-FFF2-40B4-BE49-F238E27FC236}">
                <a16:creationId xmlns:a16="http://schemas.microsoft.com/office/drawing/2014/main" id="{88140134-38A5-44FB-A1D8-64660AAF3883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8" name="מלבן 17">
            <a:extLst>
              <a:ext uri="{FF2B5EF4-FFF2-40B4-BE49-F238E27FC236}">
                <a16:creationId xmlns:a16="http://schemas.microsoft.com/office/drawing/2014/main" id="{A9C0387D-8D41-4D1A-9945-4342695957E6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9" name="תמונה 18">
            <a:extLst>
              <a:ext uri="{FF2B5EF4-FFF2-40B4-BE49-F238E27FC236}">
                <a16:creationId xmlns:a16="http://schemas.microsoft.com/office/drawing/2014/main" id="{C0EC7747-4BDF-4A04-8EB0-A738B9E1E9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473011"/>
      </p:ext>
    </p:extLst>
  </p:cSld>
  <p:clrMapOvr>
    <a:masterClrMapping/>
  </p:clrMapOvr>
  <p:transition spd="med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תמונה 19">
            <a:extLst>
              <a:ext uri="{FF2B5EF4-FFF2-40B4-BE49-F238E27FC236}">
                <a16:creationId xmlns:a16="http://schemas.microsoft.com/office/drawing/2014/main" id="{19552C88-31FF-4BCA-9027-CBC471E2A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007" y="2076934"/>
            <a:ext cx="3960440" cy="3742148"/>
          </a:xfrm>
          <a:prstGeom prst="rect">
            <a:avLst/>
          </a:prstGeom>
        </p:spPr>
      </p:pic>
      <p:sp>
        <p:nvSpPr>
          <p:cNvPr id="17" name="מלבן 16">
            <a:extLst>
              <a:ext uri="{FF2B5EF4-FFF2-40B4-BE49-F238E27FC236}">
                <a16:creationId xmlns:a16="http://schemas.microsoft.com/office/drawing/2014/main" id="{504C55D3-C37D-48BA-933C-F9E92D0C6A89}"/>
              </a:ext>
            </a:extLst>
          </p:cNvPr>
          <p:cNvSpPr/>
          <p:nvPr/>
        </p:nvSpPr>
        <p:spPr>
          <a:xfrm>
            <a:off x="-1" y="0"/>
            <a:ext cx="11879264" cy="1017985"/>
          </a:xfrm>
          <a:prstGeom prst="rect">
            <a:avLst/>
          </a:prstGeom>
          <a:solidFill>
            <a:srgbClr val="00BAD1">
              <a:alpha val="79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2AA995-860F-4313-A219-7667D63CAC66}"/>
              </a:ext>
            </a:extLst>
          </p:cNvPr>
          <p:cNvSpPr txBox="1"/>
          <p:nvPr/>
        </p:nvSpPr>
        <p:spPr>
          <a:xfrm>
            <a:off x="611039" y="254909"/>
            <a:ext cx="10540141" cy="63094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/>
            <a:r>
              <a:rPr lang="en-US" sz="3500" b="1" dirty="0">
                <a:solidFill>
                  <a:schemeClr val="bg1"/>
                </a:solidFill>
                <a:latin typeface="Almoni DL AAA" panose="020B0500000000020004" pitchFamily="34" charset="-79"/>
                <a:cs typeface="Almoni DL AAA" panose="020B0500000000020004" pitchFamily="34" charset="-79"/>
              </a:rPr>
              <a:t>Things we can do with this data</a:t>
            </a:r>
            <a:endParaRPr lang="he-IL" sz="3500" b="1" dirty="0">
              <a:solidFill>
                <a:schemeClr val="bg1"/>
              </a:solidFill>
              <a:latin typeface="Almoni DL AAA" panose="020B0500000000020004" pitchFamily="34" charset="-79"/>
              <a:cs typeface="Almoni DL AAA" panose="020B0500000000020004" pitchFamily="34" charset="-79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B69D1-ED18-4F06-A902-39D419F12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439" y="1384659"/>
            <a:ext cx="7274157" cy="4514439"/>
          </a:xfrm>
        </p:spPr>
        <p:txBody>
          <a:bodyPr vert="horz" lIns="91440" tIns="45720" rIns="91440" bIns="45720" rtlCol="1">
            <a:normAutofit lnSpcReduction="10000"/>
          </a:bodyPr>
          <a:lstStyle/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Rule deviation anomalies can be discerned in a variety of areas.</a:t>
            </a:r>
          </a:p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Recurring rules and deviations from such rules can be identified.</a:t>
            </a:r>
          </a:p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Customer churn trends and forecasts can be analyzed.</a:t>
            </a:r>
          </a:p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Financially risky customers can be identified.</a:t>
            </a:r>
          </a:p>
          <a:p>
            <a:pPr algn="l" rtl="0"/>
            <a:r>
              <a:rPr lang="en-US" sz="2800" dirty="0">
                <a:solidFill>
                  <a:schemeClr val="accent1">
                    <a:lumMod val="75000"/>
                  </a:schemeClr>
                </a:solidFill>
                <a:latin typeface="Almoni Neue Medium AAA Medium" panose="00000600000000000000" pitchFamily="2" charset="-79"/>
                <a:cs typeface="Almoni Neue Medium AAA Medium" panose="00000600000000000000" pitchFamily="2" charset="-79"/>
              </a:rPr>
              <a:t>A series of inventory optimization tools can be run to assess instances of inventory level mismanagement. </a:t>
            </a:r>
            <a:endParaRPr lang="he-IL" sz="2800" dirty="0">
              <a:solidFill>
                <a:schemeClr val="accent1">
                  <a:lumMod val="75000"/>
                </a:schemeClr>
              </a:solidFill>
              <a:latin typeface="Almoni Neue Medium AAA Medium" panose="00000600000000000000" pitchFamily="2" charset="-79"/>
              <a:cs typeface="Almoni Neue Medium AAA Medium" panose="00000600000000000000" pitchFamily="2" charset="-79"/>
            </a:endParaRPr>
          </a:p>
        </p:txBody>
      </p:sp>
      <p:sp>
        <p:nvSpPr>
          <p:cNvPr id="16" name="מלבן 15">
            <a:extLst>
              <a:ext uri="{FF2B5EF4-FFF2-40B4-BE49-F238E27FC236}">
                <a16:creationId xmlns:a16="http://schemas.microsoft.com/office/drawing/2014/main" id="{88140134-38A5-44FB-A1D8-64660AAF3883}"/>
              </a:ext>
            </a:extLst>
          </p:cNvPr>
          <p:cNvSpPr/>
          <p:nvPr/>
        </p:nvSpPr>
        <p:spPr>
          <a:xfrm>
            <a:off x="-13428" y="5876178"/>
            <a:ext cx="11879264" cy="994105"/>
          </a:xfrm>
          <a:prstGeom prst="rect">
            <a:avLst/>
          </a:prstGeom>
          <a:solidFill>
            <a:srgbClr val="242D83"/>
          </a:solidFill>
          <a:ln>
            <a:noFill/>
          </a:ln>
          <a:effectLst>
            <a:outerShdw blurRad="165100" dist="38100" dir="5400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>
              <a:solidFill>
                <a:srgbClr val="242D83"/>
              </a:solidFill>
            </a:endParaRPr>
          </a:p>
        </p:txBody>
      </p:sp>
      <p:sp>
        <p:nvSpPr>
          <p:cNvPr id="18" name="מלבן 17">
            <a:extLst>
              <a:ext uri="{FF2B5EF4-FFF2-40B4-BE49-F238E27FC236}">
                <a16:creationId xmlns:a16="http://schemas.microsoft.com/office/drawing/2014/main" id="{A9C0387D-8D41-4D1A-9945-4342695957E6}"/>
              </a:ext>
            </a:extLst>
          </p:cNvPr>
          <p:cNvSpPr/>
          <p:nvPr/>
        </p:nvSpPr>
        <p:spPr>
          <a:xfrm>
            <a:off x="-20523" y="6733394"/>
            <a:ext cx="11879264" cy="132126"/>
          </a:xfrm>
          <a:prstGeom prst="rect">
            <a:avLst/>
          </a:prstGeom>
          <a:solidFill>
            <a:srgbClr val="00BAD1">
              <a:alpha val="80000"/>
            </a:srgbClr>
          </a:solidFill>
          <a:ln>
            <a:noFill/>
          </a:ln>
          <a:effectLst>
            <a:outerShdw blurRad="165100" dist="381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  <p:pic>
        <p:nvPicPr>
          <p:cNvPr id="19" name="תמונה 18">
            <a:extLst>
              <a:ext uri="{FF2B5EF4-FFF2-40B4-BE49-F238E27FC236}">
                <a16:creationId xmlns:a16="http://schemas.microsoft.com/office/drawing/2014/main" id="{C0EC7747-4BDF-4A04-8EB0-A738B9E1E98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259" y="5911285"/>
            <a:ext cx="1366111" cy="7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391455"/>
      </p:ext>
    </p:extLst>
  </p:cSld>
  <p:clrMapOvr>
    <a:masterClrMapping/>
  </p:clrMapOvr>
  <p:transition spd="med">
    <p:wipe dir="r"/>
  </p:transition>
  <p:extLst mod="1">
    <p:ext uri="{6950BFC3-D8DA-4A85-94F7-54DA5524770B}">
      <p188:commentRel xmlns:p188="http://schemas.microsoft.com/office/powerpoint/2018/8/main" xmlns="" r:id="rId4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65966</TotalTime>
  <Words>582</Words>
  <Application>Microsoft Office PowerPoint</Application>
  <PresentationFormat>Custom</PresentationFormat>
  <Paragraphs>68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Times New Roman</vt:lpstr>
      <vt:lpstr>Wingdings</vt:lpstr>
      <vt:lpstr>Almoni DL AAA</vt:lpstr>
      <vt:lpstr>Almoni Neue Medium AAA Medium</vt:lpstr>
      <vt:lpstr>Calibri</vt:lpstr>
      <vt:lpstr>Arial</vt:lpstr>
      <vt:lpstr>Assistant</vt:lpstr>
      <vt:lpstr>Office Theme</vt:lpstr>
      <vt:lpstr>Data Driven Decision Making </vt:lpstr>
      <vt:lpstr> </vt:lpstr>
      <vt:lpstr> </vt:lpstr>
      <vt:lpstr> </vt:lpstr>
      <vt:lpstr>PowerPoint Presentation</vt:lpstr>
      <vt:lpstr>Information in the Service of Decision-making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Technion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Shtub Avraham</dc:creator>
  <cp:lastModifiedBy>אסף אברהמי</cp:lastModifiedBy>
  <cp:revision>211</cp:revision>
  <dcterms:created xsi:type="dcterms:W3CDTF">2012-02-14T06:20:41Z</dcterms:created>
  <dcterms:modified xsi:type="dcterms:W3CDTF">2022-09-12T11:52:30Z</dcterms:modified>
</cp:coreProperties>
</file>